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76" r:id="rId6"/>
    <p:sldId id="279" r:id="rId7"/>
    <p:sldId id="286" r:id="rId8"/>
    <p:sldId id="277" r:id="rId9"/>
    <p:sldId id="282" r:id="rId10"/>
    <p:sldId id="287" r:id="rId11"/>
    <p:sldId id="278" r:id="rId12"/>
    <p:sldId id="280" r:id="rId13"/>
    <p:sldId id="283" r:id="rId14"/>
    <p:sldId id="284" r:id="rId15"/>
    <p:sldId id="285" r:id="rId16"/>
    <p:sldId id="261" r:id="rId17"/>
    <p:sldId id="262" r:id="rId18"/>
    <p:sldId id="273" r:id="rId19"/>
    <p:sldId id="263" r:id="rId20"/>
    <p:sldId id="264" r:id="rId21"/>
    <p:sldId id="265" r:id="rId22"/>
    <p:sldId id="266" r:id="rId23"/>
    <p:sldId id="267" r:id="rId24"/>
    <p:sldId id="268" r:id="rId25"/>
    <p:sldId id="272" r:id="rId26"/>
    <p:sldId id="269" r:id="rId27"/>
    <p:sldId id="270" r:id="rId28"/>
    <p:sldId id="294" r:id="rId29"/>
    <p:sldId id="298" r:id="rId30"/>
    <p:sldId id="299" r:id="rId31"/>
    <p:sldId id="296" r:id="rId32"/>
    <p:sldId id="303" r:id="rId33"/>
    <p:sldId id="300" r:id="rId34"/>
    <p:sldId id="304" r:id="rId35"/>
    <p:sldId id="301" r:id="rId36"/>
    <p:sldId id="297" r:id="rId37"/>
    <p:sldId id="30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123" d="100"/>
          <a:sy n="123" d="100"/>
        </p:scale>
        <p:origin x="1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Black" userId="6eb892ba-452f-4480-b7ad-5989c7ae40f4" providerId="ADAL" clId="{A1586356-8C72-4242-8C52-7F028F9560F9}"/>
    <pc:docChg chg="delSld">
      <pc:chgData name="Jen Black" userId="6eb892ba-452f-4480-b7ad-5989c7ae40f4" providerId="ADAL" clId="{A1586356-8C72-4242-8C52-7F028F9560F9}" dt="2023-09-13T15:00:44.133" v="7" actId="47"/>
      <pc:docMkLst>
        <pc:docMk/>
      </pc:docMkLst>
      <pc:sldChg chg="del">
        <pc:chgData name="Jen Black" userId="6eb892ba-452f-4480-b7ad-5989c7ae40f4" providerId="ADAL" clId="{A1586356-8C72-4242-8C52-7F028F9560F9}" dt="2023-09-13T15:00:15.671" v="5" actId="47"/>
        <pc:sldMkLst>
          <pc:docMk/>
          <pc:sldMk cId="2896440226" sldId="288"/>
        </pc:sldMkLst>
      </pc:sldChg>
      <pc:sldChg chg="del">
        <pc:chgData name="Jen Black" userId="6eb892ba-452f-4480-b7ad-5989c7ae40f4" providerId="ADAL" clId="{A1586356-8C72-4242-8C52-7F028F9560F9}" dt="2023-09-13T14:59:54.008" v="0" actId="47"/>
        <pc:sldMkLst>
          <pc:docMk/>
          <pc:sldMk cId="3595752576" sldId="289"/>
        </pc:sldMkLst>
      </pc:sldChg>
      <pc:sldChg chg="del">
        <pc:chgData name="Jen Black" userId="6eb892ba-452f-4480-b7ad-5989c7ae40f4" providerId="ADAL" clId="{A1586356-8C72-4242-8C52-7F028F9560F9}" dt="2023-09-13T14:59:55.111" v="1" actId="47"/>
        <pc:sldMkLst>
          <pc:docMk/>
          <pc:sldMk cId="1987806800" sldId="290"/>
        </pc:sldMkLst>
      </pc:sldChg>
      <pc:sldChg chg="del">
        <pc:chgData name="Jen Black" userId="6eb892ba-452f-4480-b7ad-5989c7ae40f4" providerId="ADAL" clId="{A1586356-8C72-4242-8C52-7F028F9560F9}" dt="2023-09-13T14:59:55.844" v="2" actId="47"/>
        <pc:sldMkLst>
          <pc:docMk/>
          <pc:sldMk cId="3381209706" sldId="292"/>
        </pc:sldMkLst>
      </pc:sldChg>
      <pc:sldChg chg="del">
        <pc:chgData name="Jen Black" userId="6eb892ba-452f-4480-b7ad-5989c7ae40f4" providerId="ADAL" clId="{A1586356-8C72-4242-8C52-7F028F9560F9}" dt="2023-09-13T14:59:56.567" v="3" actId="47"/>
        <pc:sldMkLst>
          <pc:docMk/>
          <pc:sldMk cId="3982431675" sldId="293"/>
        </pc:sldMkLst>
      </pc:sldChg>
      <pc:sldChg chg="del">
        <pc:chgData name="Jen Black" userId="6eb892ba-452f-4480-b7ad-5989c7ae40f4" providerId="ADAL" clId="{A1586356-8C72-4242-8C52-7F028F9560F9}" dt="2023-09-13T15:00:44.133" v="7" actId="47"/>
        <pc:sldMkLst>
          <pc:docMk/>
          <pc:sldMk cId="604545828" sldId="302"/>
        </pc:sldMkLst>
      </pc:sldChg>
      <pc:sldChg chg="del">
        <pc:chgData name="Jen Black" userId="6eb892ba-452f-4480-b7ad-5989c7ae40f4" providerId="ADAL" clId="{A1586356-8C72-4242-8C52-7F028F9560F9}" dt="2023-09-13T15:00:42.170" v="6" actId="47"/>
        <pc:sldMkLst>
          <pc:docMk/>
          <pc:sldMk cId="3352925385" sldId="305"/>
        </pc:sldMkLst>
      </pc:sldChg>
      <pc:sldChg chg="del">
        <pc:chgData name="Jen Black" userId="6eb892ba-452f-4480-b7ad-5989c7ae40f4" providerId="ADAL" clId="{A1586356-8C72-4242-8C52-7F028F9560F9}" dt="2023-09-13T15:00:14.986" v="4" actId="47"/>
        <pc:sldMkLst>
          <pc:docMk/>
          <pc:sldMk cId="2756317084" sldId="30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5C2D3FC-0118-4871-9FA1-3E054083B232}" type="datetimeFigureOut">
              <a:rPr lang="en-US" smtClean="0"/>
              <a:t>9/13/2023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047C23E-5112-4E38-94D0-EDFDFFC258C2}" type="slidenum">
              <a:rPr lang="en-US" smtClean="0"/>
              <a:t>‹#›</a:t>
            </a:fld>
            <a:endParaRPr lang="en-US"/>
          </a:p>
        </p:txBody>
      </p:sp>
    </p:spTree>
    <p:extLst>
      <p:ext uri="{BB962C8B-B14F-4D97-AF65-F5344CB8AC3E}">
        <p14:creationId xmlns:p14="http://schemas.microsoft.com/office/powerpoint/2010/main" val="3831222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C2D3FC-0118-4871-9FA1-3E054083B23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89399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C2D3FC-0118-4871-9FA1-3E054083B23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263688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C2D3FC-0118-4871-9FA1-3E054083B23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58977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2D3FC-0118-4871-9FA1-3E054083B23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344890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C2D3FC-0118-4871-9FA1-3E054083B232}"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84902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C2D3FC-0118-4871-9FA1-3E054083B232}"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307215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C2D3FC-0118-4871-9FA1-3E054083B232}"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190343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2D3FC-0118-4871-9FA1-3E054083B232}"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47C23E-5112-4E38-94D0-EDFDFFC258C2}" type="slidenum">
              <a:rPr lang="en-US" smtClean="0"/>
              <a:t>‹#›</a:t>
            </a:fld>
            <a:endParaRPr lang="en-US"/>
          </a:p>
        </p:txBody>
      </p:sp>
    </p:spTree>
    <p:extLst>
      <p:ext uri="{BB962C8B-B14F-4D97-AF65-F5344CB8AC3E}">
        <p14:creationId xmlns:p14="http://schemas.microsoft.com/office/powerpoint/2010/main" val="4202252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85C2D3FC-0118-4871-9FA1-3E054083B232}"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047C23E-5112-4E38-94D0-EDFDFFC258C2}" type="slidenum">
              <a:rPr lang="en-US" smtClean="0"/>
              <a:t>‹#›</a:t>
            </a:fld>
            <a:endParaRPr lang="en-US"/>
          </a:p>
        </p:txBody>
      </p:sp>
    </p:spTree>
    <p:extLst>
      <p:ext uri="{BB962C8B-B14F-4D97-AF65-F5344CB8AC3E}">
        <p14:creationId xmlns:p14="http://schemas.microsoft.com/office/powerpoint/2010/main" val="408315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5C2D3FC-0118-4871-9FA1-3E054083B232}" type="datetimeFigureOut">
              <a:rPr lang="en-US" smtClean="0"/>
              <a:t>9/13/2023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047C23E-5112-4E38-94D0-EDFDFFC258C2}" type="slidenum">
              <a:rPr lang="en-US" smtClean="0"/>
              <a:t>‹#›</a:t>
            </a:fld>
            <a:endParaRPr lang="en-US"/>
          </a:p>
        </p:txBody>
      </p:sp>
    </p:spTree>
    <p:extLst>
      <p:ext uri="{BB962C8B-B14F-4D97-AF65-F5344CB8AC3E}">
        <p14:creationId xmlns:p14="http://schemas.microsoft.com/office/powerpoint/2010/main" val="12532704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
              <a:schemeClr val="accent1">
                <a:lumMod val="5000"/>
                <a:lumOff val="95000"/>
              </a:schemeClr>
            </a:gs>
            <a:gs pos="74000">
              <a:schemeClr val="accent1">
                <a:lumMod val="45000"/>
                <a:lumOff val="55000"/>
              </a:schemeClr>
            </a:gs>
            <a:gs pos="4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5C2D3FC-0118-4871-9FA1-3E054083B232}" type="datetimeFigureOut">
              <a:rPr lang="en-US" smtClean="0"/>
              <a:t>9/13/2023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047C23E-5112-4E38-94D0-EDFDFFC258C2}" type="slidenum">
              <a:rPr lang="en-US" smtClean="0"/>
              <a:t>‹#›</a:t>
            </a:fld>
            <a:endParaRPr lang="en-US"/>
          </a:p>
        </p:txBody>
      </p:sp>
    </p:spTree>
    <p:extLst>
      <p:ext uri="{BB962C8B-B14F-4D97-AF65-F5344CB8AC3E}">
        <p14:creationId xmlns:p14="http://schemas.microsoft.com/office/powerpoint/2010/main" val="4077297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tif"/></Relationships>
</file>

<file path=ppt/slides/_rels/slide2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cid:image003.jpg@01D8D4AA.B4A6D1B0" TargetMode="Externa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cid:image004.jpg@01D8D4AA.B4A6D1B0" TargetMode="Externa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hyperlink" Target="https://www.carolina.com/teacher-resources/msds-material-safety-data-sheets/10857.c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knowledge.carolina.com/professional-growth/safety/safety-agreement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mailto:product@carolina.com"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hyperlink" Target="https://knowledge.carolina.com/professional-growth/safety/returning-to-school-safely/" TargetMode="External"/><Relationship Id="rId13" Type="http://schemas.openxmlformats.org/officeDocument/2006/relationships/hyperlink" Target="https://www.carolina.com/teacher-resources/Interactive/make-microscope-slides-for-science-fair-projects/tr10768.tr" TargetMode="External"/><Relationship Id="rId18" Type="http://schemas.openxmlformats.org/officeDocument/2006/relationships/hyperlink" Target="https://www.carolina.com/teacher-resources/Interactive/infographic-laboratory-glassware-basics/tr38603.tr" TargetMode="External"/><Relationship Id="rId26" Type="http://schemas.openxmlformats.org/officeDocument/2006/relationships/hyperlink" Target="mailto:product@carolina.com" TargetMode="External"/><Relationship Id="rId3" Type="http://schemas.openxmlformats.org/officeDocument/2006/relationships/hyperlink" Target="https://knowledge.carolina.com/" TargetMode="External"/><Relationship Id="rId21" Type="http://schemas.openxmlformats.org/officeDocument/2006/relationships/hyperlink" Target="https://www.carolina.com/teacher-resources/Interactive/infographic-graduated-cylinder-practice/tr49803.tr" TargetMode="External"/><Relationship Id="rId7" Type="http://schemas.openxmlformats.org/officeDocument/2006/relationships/hyperlink" Target="https://knowledge.carolina.com/product-buying-guides/" TargetMode="External"/><Relationship Id="rId12" Type="http://schemas.openxmlformats.org/officeDocument/2006/relationships/hyperlink" Target="https://knowledge.carolina.com/product-resources/how-to-handle-store-and-repair-microscope-slides/" TargetMode="External"/><Relationship Id="rId17" Type="http://schemas.openxmlformats.org/officeDocument/2006/relationships/hyperlink" Target="https://www.carolina.com/teacher-resources/Document/how-to-clean-laboratory-glassware/tr11083.tr" TargetMode="External"/><Relationship Id="rId25" Type="http://schemas.openxmlformats.org/officeDocument/2006/relationships/hyperlink" Target="https://www.carolina.com/teacher-resources/Video/electronic-balance-features-video/tr11230.tr" TargetMode="External"/><Relationship Id="rId2" Type="http://schemas.openxmlformats.org/officeDocument/2006/relationships/hyperlink" Target="https://www.carolina.com/" TargetMode="External"/><Relationship Id="rId16" Type="http://schemas.openxmlformats.org/officeDocument/2006/relationships/hyperlink" Target="https://www.carolina.com/teacher-resources/Document/glassware-and-plasticware-specifications/tr38203.tr" TargetMode="External"/><Relationship Id="rId20" Type="http://schemas.openxmlformats.org/officeDocument/2006/relationships/hyperlink" Target="https://knowledge.carolina.com/discipline/physical-science/chemistry/solution-preparation-guide/" TargetMode="External"/><Relationship Id="rId1" Type="http://schemas.openxmlformats.org/officeDocument/2006/relationships/slideLayout" Target="../slideLayouts/slideLayout6.xml"/><Relationship Id="rId6" Type="http://schemas.openxmlformats.org/officeDocument/2006/relationships/hyperlink" Target="https://knowledge.carolina.com/professional-growth/organizing-your-lab/" TargetMode="External"/><Relationship Id="rId11" Type="http://schemas.openxmlformats.org/officeDocument/2006/relationships/hyperlink" Target="https://www.carolina.com/teacher-resources/Document/microscope-buying-guide/tr11042.tr?utm_source=internal&amp;utm_medium=link&amp;utm_campaign=10655_microscopebuyingguide" TargetMode="External"/><Relationship Id="rId24" Type="http://schemas.openxmlformats.org/officeDocument/2006/relationships/hyperlink" Target="https://knowledge.carolina.com/product-resources/buying-guides/balances-buying-guide/" TargetMode="External"/><Relationship Id="rId5" Type="http://schemas.openxmlformats.org/officeDocument/2006/relationships/hyperlink" Target="https://knowledge.carolina.com/professional-growth/safety/safety-agreements/" TargetMode="External"/><Relationship Id="rId15" Type="http://schemas.openxmlformats.org/officeDocument/2006/relationships/hyperlink" Target="https://knowledge.carolina.com/product-resources/buying-guides/ultimate-lab-basics-buying-guide/" TargetMode="External"/><Relationship Id="rId23" Type="http://schemas.openxmlformats.org/officeDocument/2006/relationships/hyperlink" Target="https://www.carolina.com/teacher-resources/Interactive/infographic-how-to-measure-the-volume-of-liquids/tr35301.tr" TargetMode="External"/><Relationship Id="rId10" Type="http://schemas.openxmlformats.org/officeDocument/2006/relationships/hyperlink" Target="https://www.carolina.com/teacher-resources/Document/infographic-get-to-know-your-microscope/tr38601.tr" TargetMode="External"/><Relationship Id="rId19" Type="http://schemas.openxmlformats.org/officeDocument/2006/relationships/hyperlink" Target="https://knowledge.carolina.com/discipline/physical-science/chemistry/how-to-use-a-graduated-cylinder/" TargetMode="External"/><Relationship Id="rId4" Type="http://schemas.openxmlformats.org/officeDocument/2006/relationships/hyperlink" Target="https://knowledge.carolina.com/professional-growth/safety/" TargetMode="External"/><Relationship Id="rId9" Type="http://schemas.openxmlformats.org/officeDocument/2006/relationships/hyperlink" Target="https://knowledge.carolina.com/professional-growth/safety/closing-up-the-lab" TargetMode="External"/><Relationship Id="rId14" Type="http://schemas.openxmlformats.org/officeDocument/2006/relationships/hyperlink" Target="https://knowledge.carolina.com/discipline/life-science/biology/onion-mitosis/" TargetMode="External"/><Relationship Id="rId22" Type="http://schemas.openxmlformats.org/officeDocument/2006/relationships/hyperlink" Target="https://www.carolina.com/teacher-resources/Interactive/essentials-accuracy-of-glassware/tr49509.t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t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accent1">
                <a:lumMod val="5000"/>
                <a:lumOff val="95000"/>
              </a:schemeClr>
            </a:gs>
            <a:gs pos="74000">
              <a:schemeClr val="accent1">
                <a:lumMod val="40000"/>
                <a:lumOff val="60000"/>
              </a:schemeClr>
            </a:gs>
            <a:gs pos="4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D10E-9FDA-CFE9-E387-20F246991F69}"/>
              </a:ext>
            </a:extLst>
          </p:cNvPr>
          <p:cNvSpPr>
            <a:spLocks noGrp="1"/>
          </p:cNvSpPr>
          <p:nvPr>
            <p:ph type="ctrTitle"/>
          </p:nvPr>
        </p:nvSpPr>
        <p:spPr>
          <a:xfrm>
            <a:off x="1066800" y="627690"/>
            <a:ext cx="10058400" cy="2469967"/>
          </a:xfrm>
        </p:spPr>
        <p:txBody>
          <a:bodyPr>
            <a:noAutofit/>
          </a:bodyPr>
          <a:lstStyle/>
          <a:p>
            <a:r>
              <a:rPr lang="en-US" sz="8000" b="1" dirty="0">
                <a:solidFill>
                  <a:schemeClr val="tx1"/>
                </a:solidFill>
              </a:rPr>
              <a:t>Carolina Biological Supply</a:t>
            </a:r>
            <a:br>
              <a:rPr lang="en-US" sz="8000" b="1" dirty="0">
                <a:solidFill>
                  <a:schemeClr val="tx1"/>
                </a:solidFill>
              </a:rPr>
            </a:br>
            <a:endParaRPr lang="en-US" sz="8000" b="1" dirty="0">
              <a:solidFill>
                <a:schemeClr val="tx1"/>
              </a:solidFill>
            </a:endParaRPr>
          </a:p>
        </p:txBody>
      </p:sp>
      <p:sp>
        <p:nvSpPr>
          <p:cNvPr id="4" name="AutoShape 2" descr="Carolina Biological Supply">
            <a:extLst>
              <a:ext uri="{FF2B5EF4-FFF2-40B4-BE49-F238E27FC236}">
                <a16:creationId xmlns:a16="http://schemas.microsoft.com/office/drawing/2014/main" id="{6D714626-AB6E-BD63-4D75-747B97859DAC}"/>
              </a:ext>
            </a:extLst>
          </p:cNvPr>
          <p:cNvSpPr>
            <a:spLocks noGrp="1" noChangeAspect="1" noChangeArrowheads="1"/>
          </p:cNvSpPr>
          <p:nvPr>
            <p:ph type="subTitle" idx="1"/>
          </p:nvPr>
        </p:nvSpPr>
        <p:spPr bwMode="auto">
          <a:xfrm>
            <a:off x="3286486" y="2211758"/>
            <a:ext cx="8290997" cy="17698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algn="r"/>
            <a:r>
              <a:rPr lang="en-US" sz="4400" b="1" dirty="0">
                <a:solidFill>
                  <a:schemeClr val="tx1"/>
                </a:solidFill>
              </a:rPr>
              <a:t>Johnston County Professional Development</a:t>
            </a:r>
          </a:p>
          <a:p>
            <a:pPr algn="r"/>
            <a:r>
              <a:rPr lang="en-US" sz="4400" b="1" dirty="0">
                <a:solidFill>
                  <a:schemeClr val="tx1"/>
                </a:solidFill>
              </a:rPr>
              <a:t>August 17, 2023</a:t>
            </a:r>
          </a:p>
        </p:txBody>
      </p:sp>
      <p:pic>
        <p:nvPicPr>
          <p:cNvPr id="5" name="Picture 4" descr="A black and white logo&#10;&#10;Description automatically generated">
            <a:extLst>
              <a:ext uri="{FF2B5EF4-FFF2-40B4-BE49-F238E27FC236}">
                <a16:creationId xmlns:a16="http://schemas.microsoft.com/office/drawing/2014/main" id="{0FBAEA1F-7032-6DD8-823C-E8F0F564C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pic>
        <p:nvPicPr>
          <p:cNvPr id="8" name="Picture 7" descr="Microscope slide">
            <a:extLst>
              <a:ext uri="{FF2B5EF4-FFF2-40B4-BE49-F238E27FC236}">
                <a16:creationId xmlns:a16="http://schemas.microsoft.com/office/drawing/2014/main" id="{58D1AF35-CA95-DD76-BA58-95B5FAA97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24" y="2807681"/>
            <a:ext cx="5419308" cy="3611990"/>
          </a:xfrm>
          <a:prstGeom prst="rect">
            <a:avLst/>
          </a:prstGeom>
          <a:ln w="28575">
            <a:solidFill>
              <a:schemeClr val="tx1"/>
            </a:solidFill>
          </a:ln>
        </p:spPr>
      </p:pic>
    </p:spTree>
    <p:extLst>
      <p:ext uri="{BB962C8B-B14F-4D97-AF65-F5344CB8AC3E}">
        <p14:creationId xmlns:p14="http://schemas.microsoft.com/office/powerpoint/2010/main" val="413918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E98FE9-F463-4FDB-F8D6-488DFCD945F7}"/>
              </a:ext>
            </a:extLst>
          </p:cNvPr>
          <p:cNvSpPr txBox="1"/>
          <p:nvPr/>
        </p:nvSpPr>
        <p:spPr>
          <a:xfrm>
            <a:off x="597878" y="523039"/>
            <a:ext cx="6923800" cy="2985433"/>
          </a:xfrm>
          <a:prstGeom prst="rect">
            <a:avLst/>
          </a:prstGeom>
          <a:noFill/>
        </p:spPr>
        <p:txBody>
          <a:bodyPr wrap="square" rtlCol="0">
            <a:spAutoFit/>
          </a:bodyPr>
          <a:lstStyle/>
          <a:p>
            <a:r>
              <a:rPr lang="en-US" sz="4000" b="1" dirty="0"/>
              <a:t>Prevent Damage from Liquids</a:t>
            </a:r>
          </a:p>
          <a:p>
            <a:endParaRPr lang="en-US" sz="4000" b="1" dirty="0"/>
          </a:p>
          <a:p>
            <a:r>
              <a:rPr lang="en-US" sz="3600" b="1" dirty="0"/>
              <a:t>Always use a </a:t>
            </a:r>
            <a:r>
              <a:rPr lang="en-US" sz="3600" b="1" i="1" dirty="0"/>
              <a:t>cover slip </a:t>
            </a:r>
            <a:r>
              <a:rPr lang="en-US" sz="3600" b="1" dirty="0"/>
              <a:t>on a wet mount slide to help prevent liquid damaging the objectives.</a:t>
            </a:r>
          </a:p>
        </p:txBody>
      </p:sp>
      <p:pic>
        <p:nvPicPr>
          <p:cNvPr id="6" name="Picture 5">
            <a:extLst>
              <a:ext uri="{FF2B5EF4-FFF2-40B4-BE49-F238E27FC236}">
                <a16:creationId xmlns:a16="http://schemas.microsoft.com/office/drawing/2014/main" id="{D779AB2E-2E8B-1BF5-66E6-C96AC471E962}"/>
              </a:ext>
            </a:extLst>
          </p:cNvPr>
          <p:cNvPicPr>
            <a:picLocks noChangeAspect="1"/>
          </p:cNvPicPr>
          <p:nvPr/>
        </p:nvPicPr>
        <p:blipFill>
          <a:blip r:embed="rId2"/>
          <a:stretch>
            <a:fillRect/>
          </a:stretch>
        </p:blipFill>
        <p:spPr>
          <a:xfrm>
            <a:off x="1497517" y="3823794"/>
            <a:ext cx="5040923" cy="2777468"/>
          </a:xfrm>
          <a:prstGeom prst="rect">
            <a:avLst/>
          </a:prstGeom>
          <a:ln w="19050">
            <a:solidFill>
              <a:schemeClr val="tx1"/>
            </a:solidFill>
          </a:ln>
        </p:spPr>
      </p:pic>
      <p:pic>
        <p:nvPicPr>
          <p:cNvPr id="4" name="Picture 3">
            <a:extLst>
              <a:ext uri="{FF2B5EF4-FFF2-40B4-BE49-F238E27FC236}">
                <a16:creationId xmlns:a16="http://schemas.microsoft.com/office/drawing/2014/main" id="{3AE19664-EE9C-8B0E-EDFA-E9C72DA68F1F}"/>
              </a:ext>
            </a:extLst>
          </p:cNvPr>
          <p:cNvPicPr>
            <a:picLocks noChangeAspect="1"/>
          </p:cNvPicPr>
          <p:nvPr/>
        </p:nvPicPr>
        <p:blipFill>
          <a:blip r:embed="rId3"/>
          <a:stretch>
            <a:fillRect/>
          </a:stretch>
        </p:blipFill>
        <p:spPr>
          <a:xfrm>
            <a:off x="7307695" y="1024471"/>
            <a:ext cx="3876154" cy="2404529"/>
          </a:xfrm>
          <a:prstGeom prst="rect">
            <a:avLst/>
          </a:prstGeom>
        </p:spPr>
      </p:pic>
      <p:pic>
        <p:nvPicPr>
          <p:cNvPr id="8" name="Picture 7">
            <a:extLst>
              <a:ext uri="{FF2B5EF4-FFF2-40B4-BE49-F238E27FC236}">
                <a16:creationId xmlns:a16="http://schemas.microsoft.com/office/drawing/2014/main" id="{26368E68-A990-02A2-57F8-8193D4DC6BFB}"/>
              </a:ext>
            </a:extLst>
          </p:cNvPr>
          <p:cNvPicPr>
            <a:picLocks noChangeAspect="1"/>
          </p:cNvPicPr>
          <p:nvPr/>
        </p:nvPicPr>
        <p:blipFill>
          <a:blip r:embed="rId4"/>
          <a:stretch>
            <a:fillRect/>
          </a:stretch>
        </p:blipFill>
        <p:spPr>
          <a:xfrm>
            <a:off x="7030401" y="3851630"/>
            <a:ext cx="3336785" cy="2743738"/>
          </a:xfrm>
          <a:prstGeom prst="rect">
            <a:avLst/>
          </a:prstGeom>
          <a:ln w="19050">
            <a:solidFill>
              <a:schemeClr val="tx1"/>
            </a:solidFill>
          </a:ln>
        </p:spPr>
      </p:pic>
    </p:spTree>
    <p:extLst>
      <p:ext uri="{BB962C8B-B14F-4D97-AF65-F5344CB8AC3E}">
        <p14:creationId xmlns:p14="http://schemas.microsoft.com/office/powerpoint/2010/main" val="109299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FAE27-F3C7-0FBE-0987-6F7B20950492}"/>
              </a:ext>
            </a:extLst>
          </p:cNvPr>
          <p:cNvSpPr txBox="1"/>
          <p:nvPr/>
        </p:nvSpPr>
        <p:spPr>
          <a:xfrm>
            <a:off x="4286543" y="276051"/>
            <a:ext cx="3618914" cy="646331"/>
          </a:xfrm>
          <a:prstGeom prst="rect">
            <a:avLst/>
          </a:prstGeom>
          <a:noFill/>
        </p:spPr>
        <p:txBody>
          <a:bodyPr wrap="square">
            <a:spAutoFit/>
          </a:bodyPr>
          <a:lstStyle/>
          <a:p>
            <a:r>
              <a:rPr lang="en-US" sz="3600" b="1" dirty="0"/>
              <a:t>Mechanical Stage</a:t>
            </a:r>
          </a:p>
        </p:txBody>
      </p:sp>
      <p:sp>
        <p:nvSpPr>
          <p:cNvPr id="5" name="TextBox 4">
            <a:extLst>
              <a:ext uri="{FF2B5EF4-FFF2-40B4-BE49-F238E27FC236}">
                <a16:creationId xmlns:a16="http://schemas.microsoft.com/office/drawing/2014/main" id="{4CCC4D41-EE1C-4113-FD48-FE98A25008D4}"/>
              </a:ext>
            </a:extLst>
          </p:cNvPr>
          <p:cNvSpPr txBox="1"/>
          <p:nvPr/>
        </p:nvSpPr>
        <p:spPr>
          <a:xfrm>
            <a:off x="737413" y="1065111"/>
            <a:ext cx="4586748" cy="5016758"/>
          </a:xfrm>
          <a:prstGeom prst="rect">
            <a:avLst/>
          </a:prstGeom>
          <a:noFill/>
        </p:spPr>
        <p:txBody>
          <a:bodyPr wrap="square" rtlCol="0">
            <a:spAutoFit/>
          </a:bodyPr>
          <a:lstStyle/>
          <a:p>
            <a:r>
              <a:rPr lang="en-US" sz="3200" b="1" dirty="0"/>
              <a:t>The mechanical stage: </a:t>
            </a:r>
          </a:p>
          <a:p>
            <a:pPr marL="571500" indent="-571500">
              <a:buFont typeface="Arial" panose="020B0604020202020204" pitchFamily="34" charset="0"/>
              <a:buChar char="•"/>
            </a:pPr>
            <a:r>
              <a:rPr lang="en-US" sz="3200" b="1" dirty="0"/>
              <a:t>allows you to move the slide for centering,</a:t>
            </a:r>
          </a:p>
          <a:p>
            <a:pPr marL="571500" indent="-571500">
              <a:buFont typeface="Arial" panose="020B0604020202020204" pitchFamily="34" charset="0"/>
              <a:buChar char="•"/>
            </a:pPr>
            <a:r>
              <a:rPr lang="en-US" sz="3200" b="1" dirty="0"/>
              <a:t>locate areas within the specimen without touching it.  </a:t>
            </a:r>
          </a:p>
          <a:p>
            <a:pPr marL="571500" indent="-571500">
              <a:buFont typeface="Arial" panose="020B0604020202020204" pitchFamily="34" charset="0"/>
              <a:buChar char="•"/>
            </a:pPr>
            <a:r>
              <a:rPr lang="en-US" sz="3200" b="1" dirty="0"/>
              <a:t>The vertical knobs allow side to side and back and forward movement.</a:t>
            </a:r>
          </a:p>
        </p:txBody>
      </p:sp>
      <p:pic>
        <p:nvPicPr>
          <p:cNvPr id="7" name="Picture 6">
            <a:extLst>
              <a:ext uri="{FF2B5EF4-FFF2-40B4-BE49-F238E27FC236}">
                <a16:creationId xmlns:a16="http://schemas.microsoft.com/office/drawing/2014/main" id="{DB0E3921-4809-5729-B139-018C3CD645F5}"/>
              </a:ext>
            </a:extLst>
          </p:cNvPr>
          <p:cNvPicPr>
            <a:picLocks noChangeAspect="1"/>
          </p:cNvPicPr>
          <p:nvPr/>
        </p:nvPicPr>
        <p:blipFill>
          <a:blip r:embed="rId2"/>
          <a:stretch>
            <a:fillRect/>
          </a:stretch>
        </p:blipFill>
        <p:spPr>
          <a:xfrm>
            <a:off x="5593583" y="1035616"/>
            <a:ext cx="5473001" cy="4937482"/>
          </a:xfrm>
          <a:prstGeom prst="rect">
            <a:avLst/>
          </a:prstGeom>
          <a:ln w="19050">
            <a:solidFill>
              <a:schemeClr val="tx1"/>
            </a:solidFill>
          </a:ln>
        </p:spPr>
      </p:pic>
      <p:pic>
        <p:nvPicPr>
          <p:cNvPr id="2" name="Picture 1" descr="A black and white logo&#10;&#10;Description automatically generated">
            <a:extLst>
              <a:ext uri="{FF2B5EF4-FFF2-40B4-BE49-F238E27FC236}">
                <a16:creationId xmlns:a16="http://schemas.microsoft.com/office/drawing/2014/main" id="{6661D48F-B902-8B02-1A03-8A66FE9C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90100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E584D-B31E-03B7-FCD7-E9BB7CC8BAEA}"/>
              </a:ext>
            </a:extLst>
          </p:cNvPr>
          <p:cNvSpPr txBox="1"/>
          <p:nvPr/>
        </p:nvSpPr>
        <p:spPr>
          <a:xfrm>
            <a:off x="2928340" y="297948"/>
            <a:ext cx="5852160" cy="646331"/>
          </a:xfrm>
          <a:prstGeom prst="rect">
            <a:avLst/>
          </a:prstGeom>
          <a:noFill/>
        </p:spPr>
        <p:txBody>
          <a:bodyPr wrap="square">
            <a:spAutoFit/>
          </a:bodyPr>
          <a:lstStyle/>
          <a:p>
            <a:r>
              <a:rPr lang="en-US" sz="3600" b="1" dirty="0"/>
              <a:t>LED Illumination with Dimmer</a:t>
            </a:r>
          </a:p>
        </p:txBody>
      </p:sp>
      <p:pic>
        <p:nvPicPr>
          <p:cNvPr id="5" name="Picture 4">
            <a:extLst>
              <a:ext uri="{FF2B5EF4-FFF2-40B4-BE49-F238E27FC236}">
                <a16:creationId xmlns:a16="http://schemas.microsoft.com/office/drawing/2014/main" id="{21670637-2A31-8703-6545-D7D976EEEDD6}"/>
              </a:ext>
            </a:extLst>
          </p:cNvPr>
          <p:cNvPicPr>
            <a:picLocks noChangeAspect="1"/>
          </p:cNvPicPr>
          <p:nvPr/>
        </p:nvPicPr>
        <p:blipFill>
          <a:blip r:embed="rId2"/>
          <a:stretch>
            <a:fillRect/>
          </a:stretch>
        </p:blipFill>
        <p:spPr>
          <a:xfrm>
            <a:off x="3775415" y="1003272"/>
            <a:ext cx="3303795" cy="3487338"/>
          </a:xfrm>
          <a:prstGeom prst="rect">
            <a:avLst/>
          </a:prstGeom>
          <a:ln w="19050">
            <a:solidFill>
              <a:schemeClr val="tx1"/>
            </a:solidFill>
          </a:ln>
        </p:spPr>
      </p:pic>
      <p:pic>
        <p:nvPicPr>
          <p:cNvPr id="7" name="Picture 6">
            <a:extLst>
              <a:ext uri="{FF2B5EF4-FFF2-40B4-BE49-F238E27FC236}">
                <a16:creationId xmlns:a16="http://schemas.microsoft.com/office/drawing/2014/main" id="{8851B34E-B40C-EB39-ED2D-6A842F608E47}"/>
              </a:ext>
            </a:extLst>
          </p:cNvPr>
          <p:cNvPicPr>
            <a:picLocks noChangeAspect="1"/>
          </p:cNvPicPr>
          <p:nvPr/>
        </p:nvPicPr>
        <p:blipFill>
          <a:blip r:embed="rId3"/>
          <a:stretch>
            <a:fillRect/>
          </a:stretch>
        </p:blipFill>
        <p:spPr>
          <a:xfrm>
            <a:off x="659864" y="1062263"/>
            <a:ext cx="2515278" cy="1854811"/>
          </a:xfrm>
          <a:prstGeom prst="rect">
            <a:avLst/>
          </a:prstGeom>
          <a:ln w="19050">
            <a:solidFill>
              <a:schemeClr val="tx1"/>
            </a:solidFill>
          </a:ln>
        </p:spPr>
      </p:pic>
      <p:pic>
        <p:nvPicPr>
          <p:cNvPr id="9" name="Picture 8">
            <a:extLst>
              <a:ext uri="{FF2B5EF4-FFF2-40B4-BE49-F238E27FC236}">
                <a16:creationId xmlns:a16="http://schemas.microsoft.com/office/drawing/2014/main" id="{851E3A85-22A0-D126-38DD-8F1CD70CE430}"/>
              </a:ext>
            </a:extLst>
          </p:cNvPr>
          <p:cNvPicPr>
            <a:picLocks noChangeAspect="1"/>
          </p:cNvPicPr>
          <p:nvPr/>
        </p:nvPicPr>
        <p:blipFill>
          <a:blip r:embed="rId4"/>
          <a:stretch>
            <a:fillRect/>
          </a:stretch>
        </p:blipFill>
        <p:spPr>
          <a:xfrm>
            <a:off x="8617610" y="4156152"/>
            <a:ext cx="2995387" cy="2454053"/>
          </a:xfrm>
          <a:prstGeom prst="rect">
            <a:avLst/>
          </a:prstGeom>
          <a:ln w="19050">
            <a:solidFill>
              <a:schemeClr val="tx1"/>
            </a:solidFill>
          </a:ln>
        </p:spPr>
      </p:pic>
      <p:pic>
        <p:nvPicPr>
          <p:cNvPr id="11" name="Picture 10">
            <a:extLst>
              <a:ext uri="{FF2B5EF4-FFF2-40B4-BE49-F238E27FC236}">
                <a16:creationId xmlns:a16="http://schemas.microsoft.com/office/drawing/2014/main" id="{9450D5B6-21B0-5E8E-1FB0-FD21CD0E6030}"/>
              </a:ext>
            </a:extLst>
          </p:cNvPr>
          <p:cNvPicPr>
            <a:picLocks noChangeAspect="1"/>
          </p:cNvPicPr>
          <p:nvPr/>
        </p:nvPicPr>
        <p:blipFill>
          <a:blip r:embed="rId5"/>
          <a:stretch>
            <a:fillRect/>
          </a:stretch>
        </p:blipFill>
        <p:spPr>
          <a:xfrm>
            <a:off x="7672058" y="1003271"/>
            <a:ext cx="3889184" cy="2955781"/>
          </a:xfrm>
          <a:prstGeom prst="rect">
            <a:avLst/>
          </a:prstGeom>
          <a:ln w="19050">
            <a:solidFill>
              <a:schemeClr val="tx1"/>
            </a:solidFill>
          </a:ln>
        </p:spPr>
      </p:pic>
      <p:sp>
        <p:nvSpPr>
          <p:cNvPr id="12" name="TextBox 11">
            <a:extLst>
              <a:ext uri="{FF2B5EF4-FFF2-40B4-BE49-F238E27FC236}">
                <a16:creationId xmlns:a16="http://schemas.microsoft.com/office/drawing/2014/main" id="{30784AD0-3437-A7C3-5845-7EAEDDB9E7D5}"/>
              </a:ext>
            </a:extLst>
          </p:cNvPr>
          <p:cNvSpPr txBox="1"/>
          <p:nvPr/>
        </p:nvSpPr>
        <p:spPr>
          <a:xfrm>
            <a:off x="422030" y="4620787"/>
            <a:ext cx="8004517"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dirty="0"/>
              <a:t>The light is activated by the on/off switch. </a:t>
            </a:r>
          </a:p>
          <a:p>
            <a:pPr marL="457200" indent="-457200">
              <a:buFont typeface="Arial" panose="020B0604020202020204" pitchFamily="34" charset="0"/>
              <a:buChar char="•"/>
            </a:pPr>
            <a:r>
              <a:rPr lang="en-US" sz="3200" b="1" dirty="0"/>
              <a:t>To increase or decrease the amount of light, rotate the rheostat (dimmer dial) to the amount of light needed.</a:t>
            </a:r>
          </a:p>
        </p:txBody>
      </p:sp>
    </p:spTree>
    <p:extLst>
      <p:ext uri="{BB962C8B-B14F-4D97-AF65-F5344CB8AC3E}">
        <p14:creationId xmlns:p14="http://schemas.microsoft.com/office/powerpoint/2010/main" val="346306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18AB9-AB19-F482-41B3-E41D73CF4364}"/>
              </a:ext>
            </a:extLst>
          </p:cNvPr>
          <p:cNvSpPr txBox="1"/>
          <p:nvPr/>
        </p:nvSpPr>
        <p:spPr>
          <a:xfrm>
            <a:off x="2746947" y="270491"/>
            <a:ext cx="6924822" cy="769441"/>
          </a:xfrm>
          <a:prstGeom prst="rect">
            <a:avLst/>
          </a:prstGeom>
          <a:noFill/>
        </p:spPr>
        <p:txBody>
          <a:bodyPr wrap="square">
            <a:spAutoFit/>
          </a:bodyPr>
          <a:lstStyle/>
          <a:p>
            <a:r>
              <a:rPr lang="en-US" sz="4400" b="1" dirty="0"/>
              <a:t>Coarse and Fine Focus Control</a:t>
            </a:r>
          </a:p>
        </p:txBody>
      </p:sp>
      <p:pic>
        <p:nvPicPr>
          <p:cNvPr id="5" name="Picture 4">
            <a:extLst>
              <a:ext uri="{FF2B5EF4-FFF2-40B4-BE49-F238E27FC236}">
                <a16:creationId xmlns:a16="http://schemas.microsoft.com/office/drawing/2014/main" id="{E6733C98-35F8-8343-2F86-867DD72D985D}"/>
              </a:ext>
            </a:extLst>
          </p:cNvPr>
          <p:cNvPicPr>
            <a:picLocks noChangeAspect="1"/>
          </p:cNvPicPr>
          <p:nvPr/>
        </p:nvPicPr>
        <p:blipFill>
          <a:blip r:embed="rId2"/>
          <a:stretch>
            <a:fillRect/>
          </a:stretch>
        </p:blipFill>
        <p:spPr>
          <a:xfrm>
            <a:off x="279463" y="1570905"/>
            <a:ext cx="6387315" cy="4402192"/>
          </a:xfrm>
          <a:prstGeom prst="rect">
            <a:avLst/>
          </a:prstGeom>
          <a:ln w="19050">
            <a:solidFill>
              <a:schemeClr val="tx1"/>
            </a:solidFill>
          </a:ln>
        </p:spPr>
      </p:pic>
      <p:sp>
        <p:nvSpPr>
          <p:cNvPr id="6" name="TextBox 5">
            <a:extLst>
              <a:ext uri="{FF2B5EF4-FFF2-40B4-BE49-F238E27FC236}">
                <a16:creationId xmlns:a16="http://schemas.microsoft.com/office/drawing/2014/main" id="{1154D21B-5EBA-A81A-66C8-DA38159A2787}"/>
              </a:ext>
            </a:extLst>
          </p:cNvPr>
          <p:cNvSpPr txBox="1"/>
          <p:nvPr/>
        </p:nvSpPr>
        <p:spPr>
          <a:xfrm>
            <a:off x="6666779" y="1172262"/>
            <a:ext cx="5393238" cy="5355312"/>
          </a:xfrm>
          <a:prstGeom prst="rect">
            <a:avLst/>
          </a:prstGeom>
          <a:noFill/>
        </p:spPr>
        <p:txBody>
          <a:bodyPr wrap="square" rtlCol="0">
            <a:spAutoFit/>
          </a:bodyPr>
          <a:lstStyle/>
          <a:p>
            <a:pPr marL="571500" indent="-571500">
              <a:buFont typeface="Arial" panose="020B0604020202020204" pitchFamily="34" charset="0"/>
              <a:buChar char="•"/>
            </a:pPr>
            <a:r>
              <a:rPr lang="en-US" sz="3800" b="1" dirty="0"/>
              <a:t>With the </a:t>
            </a:r>
            <a:r>
              <a:rPr lang="en-US" sz="3800" b="1" i="1" dirty="0"/>
              <a:t>coarse focus knob </a:t>
            </a:r>
            <a:r>
              <a:rPr lang="en-US" sz="3800" b="1" dirty="0"/>
              <a:t>(larger knob) move the stage up or down to allow basic focus on the slide. </a:t>
            </a:r>
          </a:p>
          <a:p>
            <a:pPr marL="571500" indent="-571500">
              <a:buFont typeface="Arial" panose="020B0604020202020204" pitchFamily="34" charset="0"/>
              <a:buChar char="•"/>
            </a:pPr>
            <a:r>
              <a:rPr lang="en-US" sz="3800" b="1" dirty="0"/>
              <a:t>To refine the image, use the </a:t>
            </a:r>
            <a:r>
              <a:rPr lang="en-US" sz="3800" b="1" i="1" dirty="0"/>
              <a:t>fine focus </a:t>
            </a:r>
            <a:r>
              <a:rPr lang="en-US" sz="3800" b="1" dirty="0"/>
              <a:t>(small knob) to critically sharpen the image.</a:t>
            </a:r>
          </a:p>
        </p:txBody>
      </p:sp>
    </p:spTree>
    <p:extLst>
      <p:ext uri="{BB962C8B-B14F-4D97-AF65-F5344CB8AC3E}">
        <p14:creationId xmlns:p14="http://schemas.microsoft.com/office/powerpoint/2010/main" val="3976808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847BC-C29B-BB71-19B0-A8D31F08311A}"/>
              </a:ext>
            </a:extLst>
          </p:cNvPr>
          <p:cNvSpPr txBox="1"/>
          <p:nvPr/>
        </p:nvSpPr>
        <p:spPr>
          <a:xfrm>
            <a:off x="4249007" y="138441"/>
            <a:ext cx="4146087" cy="769441"/>
          </a:xfrm>
          <a:prstGeom prst="rect">
            <a:avLst/>
          </a:prstGeom>
          <a:noFill/>
        </p:spPr>
        <p:txBody>
          <a:bodyPr wrap="square">
            <a:spAutoFit/>
          </a:bodyPr>
          <a:lstStyle/>
          <a:p>
            <a:r>
              <a:rPr lang="en-US" sz="4400" b="1" dirty="0"/>
              <a:t>Iris Diaphragm </a:t>
            </a:r>
          </a:p>
        </p:txBody>
      </p:sp>
      <p:pic>
        <p:nvPicPr>
          <p:cNvPr id="5" name="Picture 4">
            <a:extLst>
              <a:ext uri="{FF2B5EF4-FFF2-40B4-BE49-F238E27FC236}">
                <a16:creationId xmlns:a16="http://schemas.microsoft.com/office/drawing/2014/main" id="{691EA1E0-3000-C9B4-F8A7-D64C08A04699}"/>
              </a:ext>
            </a:extLst>
          </p:cNvPr>
          <p:cNvPicPr>
            <a:picLocks noChangeAspect="1"/>
          </p:cNvPicPr>
          <p:nvPr/>
        </p:nvPicPr>
        <p:blipFill>
          <a:blip r:embed="rId2"/>
          <a:stretch>
            <a:fillRect/>
          </a:stretch>
        </p:blipFill>
        <p:spPr>
          <a:xfrm>
            <a:off x="474522" y="984638"/>
            <a:ext cx="3047937" cy="2433227"/>
          </a:xfrm>
          <a:prstGeom prst="rect">
            <a:avLst/>
          </a:prstGeom>
          <a:ln w="19050">
            <a:solidFill>
              <a:schemeClr val="tx1"/>
            </a:solidFill>
          </a:ln>
        </p:spPr>
      </p:pic>
      <p:pic>
        <p:nvPicPr>
          <p:cNvPr id="7" name="Picture 6">
            <a:extLst>
              <a:ext uri="{FF2B5EF4-FFF2-40B4-BE49-F238E27FC236}">
                <a16:creationId xmlns:a16="http://schemas.microsoft.com/office/drawing/2014/main" id="{53D84B4D-68C1-C3C9-679D-358ADDD806D7}"/>
              </a:ext>
            </a:extLst>
          </p:cNvPr>
          <p:cNvPicPr>
            <a:picLocks noChangeAspect="1"/>
          </p:cNvPicPr>
          <p:nvPr/>
        </p:nvPicPr>
        <p:blipFill>
          <a:blip r:embed="rId3"/>
          <a:stretch>
            <a:fillRect/>
          </a:stretch>
        </p:blipFill>
        <p:spPr>
          <a:xfrm>
            <a:off x="4160520" y="995773"/>
            <a:ext cx="3508026" cy="2422092"/>
          </a:xfrm>
          <a:prstGeom prst="rect">
            <a:avLst/>
          </a:prstGeom>
          <a:ln w="19050">
            <a:solidFill>
              <a:schemeClr val="tx1"/>
            </a:solidFill>
          </a:ln>
        </p:spPr>
      </p:pic>
      <p:pic>
        <p:nvPicPr>
          <p:cNvPr id="9" name="Picture 8">
            <a:extLst>
              <a:ext uri="{FF2B5EF4-FFF2-40B4-BE49-F238E27FC236}">
                <a16:creationId xmlns:a16="http://schemas.microsoft.com/office/drawing/2014/main" id="{20A3CB43-06EF-5E94-C35D-37C814F1527D}"/>
              </a:ext>
            </a:extLst>
          </p:cNvPr>
          <p:cNvPicPr>
            <a:picLocks noChangeAspect="1"/>
          </p:cNvPicPr>
          <p:nvPr/>
        </p:nvPicPr>
        <p:blipFill>
          <a:blip r:embed="rId4"/>
          <a:stretch>
            <a:fillRect/>
          </a:stretch>
        </p:blipFill>
        <p:spPr>
          <a:xfrm>
            <a:off x="8203371" y="964905"/>
            <a:ext cx="3561899" cy="2422092"/>
          </a:xfrm>
          <a:prstGeom prst="rect">
            <a:avLst/>
          </a:prstGeom>
          <a:ln w="19050">
            <a:solidFill>
              <a:schemeClr val="tx1"/>
            </a:solidFill>
          </a:ln>
        </p:spPr>
      </p:pic>
      <p:pic>
        <p:nvPicPr>
          <p:cNvPr id="11" name="Picture 10">
            <a:extLst>
              <a:ext uri="{FF2B5EF4-FFF2-40B4-BE49-F238E27FC236}">
                <a16:creationId xmlns:a16="http://schemas.microsoft.com/office/drawing/2014/main" id="{D398C31D-0201-7671-1433-A7D0585F589F}"/>
              </a:ext>
            </a:extLst>
          </p:cNvPr>
          <p:cNvPicPr>
            <a:picLocks noChangeAspect="1"/>
          </p:cNvPicPr>
          <p:nvPr/>
        </p:nvPicPr>
        <p:blipFill>
          <a:blip r:embed="rId5"/>
          <a:stretch>
            <a:fillRect/>
          </a:stretch>
        </p:blipFill>
        <p:spPr>
          <a:xfrm>
            <a:off x="474522" y="4599179"/>
            <a:ext cx="2310706" cy="1894322"/>
          </a:xfrm>
          <a:prstGeom prst="rect">
            <a:avLst/>
          </a:prstGeom>
          <a:ln w="19050">
            <a:solidFill>
              <a:schemeClr val="tx1"/>
            </a:solidFill>
          </a:ln>
        </p:spPr>
      </p:pic>
      <p:pic>
        <p:nvPicPr>
          <p:cNvPr id="13" name="Picture 12">
            <a:extLst>
              <a:ext uri="{FF2B5EF4-FFF2-40B4-BE49-F238E27FC236}">
                <a16:creationId xmlns:a16="http://schemas.microsoft.com/office/drawing/2014/main" id="{7F38F5C2-8B01-5B26-5D56-08EDF6BB9FE3}"/>
              </a:ext>
            </a:extLst>
          </p:cNvPr>
          <p:cNvPicPr>
            <a:picLocks noChangeAspect="1"/>
          </p:cNvPicPr>
          <p:nvPr/>
        </p:nvPicPr>
        <p:blipFill>
          <a:blip r:embed="rId6"/>
          <a:stretch>
            <a:fillRect/>
          </a:stretch>
        </p:blipFill>
        <p:spPr>
          <a:xfrm>
            <a:off x="3731223" y="4599179"/>
            <a:ext cx="2234883" cy="1876417"/>
          </a:xfrm>
          <a:prstGeom prst="rect">
            <a:avLst/>
          </a:prstGeom>
          <a:ln w="19050">
            <a:solidFill>
              <a:schemeClr val="tx1"/>
            </a:solidFill>
          </a:ln>
        </p:spPr>
      </p:pic>
      <p:pic>
        <p:nvPicPr>
          <p:cNvPr id="15" name="Picture 14">
            <a:extLst>
              <a:ext uri="{FF2B5EF4-FFF2-40B4-BE49-F238E27FC236}">
                <a16:creationId xmlns:a16="http://schemas.microsoft.com/office/drawing/2014/main" id="{D8CE2036-CEBC-A1B9-6514-D76DFA3845B3}"/>
              </a:ext>
            </a:extLst>
          </p:cNvPr>
          <p:cNvPicPr>
            <a:picLocks noChangeAspect="1"/>
          </p:cNvPicPr>
          <p:nvPr/>
        </p:nvPicPr>
        <p:blipFill>
          <a:blip r:embed="rId7"/>
          <a:stretch>
            <a:fillRect/>
          </a:stretch>
        </p:blipFill>
        <p:spPr>
          <a:xfrm>
            <a:off x="6912101" y="4599263"/>
            <a:ext cx="1876333" cy="1876333"/>
          </a:xfrm>
          <a:prstGeom prst="rect">
            <a:avLst/>
          </a:prstGeom>
          <a:ln w="19050">
            <a:solidFill>
              <a:schemeClr val="tx1"/>
            </a:solidFill>
          </a:ln>
        </p:spPr>
      </p:pic>
      <p:pic>
        <p:nvPicPr>
          <p:cNvPr id="17" name="Picture 16">
            <a:extLst>
              <a:ext uri="{FF2B5EF4-FFF2-40B4-BE49-F238E27FC236}">
                <a16:creationId xmlns:a16="http://schemas.microsoft.com/office/drawing/2014/main" id="{DB073C36-7F86-C62E-7A53-7384C0E63973}"/>
              </a:ext>
            </a:extLst>
          </p:cNvPr>
          <p:cNvPicPr>
            <a:picLocks noChangeAspect="1"/>
          </p:cNvPicPr>
          <p:nvPr/>
        </p:nvPicPr>
        <p:blipFill>
          <a:blip r:embed="rId8"/>
          <a:stretch>
            <a:fillRect/>
          </a:stretch>
        </p:blipFill>
        <p:spPr>
          <a:xfrm>
            <a:off x="9734429" y="4633025"/>
            <a:ext cx="1630409" cy="1876417"/>
          </a:xfrm>
          <a:prstGeom prst="rect">
            <a:avLst/>
          </a:prstGeom>
          <a:ln w="19050">
            <a:solidFill>
              <a:schemeClr val="tx1"/>
            </a:solidFill>
          </a:ln>
        </p:spPr>
      </p:pic>
      <p:sp>
        <p:nvSpPr>
          <p:cNvPr id="18" name="TextBox 17">
            <a:extLst>
              <a:ext uri="{FF2B5EF4-FFF2-40B4-BE49-F238E27FC236}">
                <a16:creationId xmlns:a16="http://schemas.microsoft.com/office/drawing/2014/main" id="{F5468D21-279C-2E69-1F86-3A1C3B190086}"/>
              </a:ext>
            </a:extLst>
          </p:cNvPr>
          <p:cNvSpPr txBox="1"/>
          <p:nvPr/>
        </p:nvSpPr>
        <p:spPr>
          <a:xfrm>
            <a:off x="353957" y="3471004"/>
            <a:ext cx="11887199" cy="1200329"/>
          </a:xfrm>
          <a:prstGeom prst="rect">
            <a:avLst/>
          </a:prstGeom>
          <a:noFill/>
        </p:spPr>
        <p:txBody>
          <a:bodyPr wrap="square" rtlCol="0">
            <a:spAutoFit/>
          </a:bodyPr>
          <a:lstStyle/>
          <a:p>
            <a:r>
              <a:rPr lang="en-US" sz="3600" b="1" dirty="0"/>
              <a:t>The </a:t>
            </a:r>
            <a:r>
              <a:rPr lang="en-US" sz="3600" b="1" i="1" dirty="0"/>
              <a:t>iris diaphragm </a:t>
            </a:r>
            <a:r>
              <a:rPr lang="en-US" sz="3600" b="1" dirty="0"/>
              <a:t>is used to regulate the amount of light from the lamp housing into the </a:t>
            </a:r>
            <a:r>
              <a:rPr lang="en-US" sz="3600" b="1" i="1" dirty="0"/>
              <a:t>condenser</a:t>
            </a:r>
            <a:r>
              <a:rPr lang="en-US" sz="3600" b="1" dirty="0"/>
              <a:t> and up through the slide.</a:t>
            </a:r>
          </a:p>
        </p:txBody>
      </p:sp>
    </p:spTree>
    <p:extLst>
      <p:ext uri="{BB962C8B-B14F-4D97-AF65-F5344CB8AC3E}">
        <p14:creationId xmlns:p14="http://schemas.microsoft.com/office/powerpoint/2010/main" val="406640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36B5D3-4ED9-602E-B69A-FA701098A85C}"/>
              </a:ext>
            </a:extLst>
          </p:cNvPr>
          <p:cNvSpPr txBox="1"/>
          <p:nvPr/>
        </p:nvSpPr>
        <p:spPr>
          <a:xfrm>
            <a:off x="4572585" y="174060"/>
            <a:ext cx="3465285" cy="707886"/>
          </a:xfrm>
          <a:prstGeom prst="rect">
            <a:avLst/>
          </a:prstGeom>
          <a:noFill/>
        </p:spPr>
        <p:txBody>
          <a:bodyPr wrap="square">
            <a:spAutoFit/>
          </a:bodyPr>
          <a:lstStyle/>
          <a:p>
            <a:r>
              <a:rPr lang="en-US" sz="4000" b="1" dirty="0"/>
              <a:t>Iris Diaphragm </a:t>
            </a:r>
          </a:p>
        </p:txBody>
      </p:sp>
      <p:pic>
        <p:nvPicPr>
          <p:cNvPr id="4" name="Picture 3">
            <a:extLst>
              <a:ext uri="{FF2B5EF4-FFF2-40B4-BE49-F238E27FC236}">
                <a16:creationId xmlns:a16="http://schemas.microsoft.com/office/drawing/2014/main" id="{DAE22F8C-D482-B2F3-8FEA-5B53198310F0}"/>
              </a:ext>
            </a:extLst>
          </p:cNvPr>
          <p:cNvPicPr>
            <a:picLocks noChangeAspect="1"/>
          </p:cNvPicPr>
          <p:nvPr/>
        </p:nvPicPr>
        <p:blipFill>
          <a:blip r:embed="rId2"/>
          <a:stretch>
            <a:fillRect/>
          </a:stretch>
        </p:blipFill>
        <p:spPr>
          <a:xfrm>
            <a:off x="636992" y="1534678"/>
            <a:ext cx="2310706" cy="1894322"/>
          </a:xfrm>
          <a:prstGeom prst="rect">
            <a:avLst/>
          </a:prstGeom>
          <a:ln w="19050">
            <a:solidFill>
              <a:schemeClr val="tx1"/>
            </a:solidFill>
          </a:ln>
        </p:spPr>
      </p:pic>
      <p:pic>
        <p:nvPicPr>
          <p:cNvPr id="5" name="Picture 4">
            <a:extLst>
              <a:ext uri="{FF2B5EF4-FFF2-40B4-BE49-F238E27FC236}">
                <a16:creationId xmlns:a16="http://schemas.microsoft.com/office/drawing/2014/main" id="{D868DCA4-805C-5E68-F4FE-5974BB2C9753}"/>
              </a:ext>
            </a:extLst>
          </p:cNvPr>
          <p:cNvPicPr>
            <a:picLocks noChangeAspect="1"/>
          </p:cNvPicPr>
          <p:nvPr/>
        </p:nvPicPr>
        <p:blipFill>
          <a:blip r:embed="rId3"/>
          <a:stretch>
            <a:fillRect/>
          </a:stretch>
        </p:blipFill>
        <p:spPr>
          <a:xfrm>
            <a:off x="3657725" y="1580046"/>
            <a:ext cx="2234883" cy="1876417"/>
          </a:xfrm>
          <a:prstGeom prst="rect">
            <a:avLst/>
          </a:prstGeom>
          <a:ln w="19050">
            <a:solidFill>
              <a:schemeClr val="tx1"/>
            </a:solidFill>
          </a:ln>
        </p:spPr>
      </p:pic>
      <p:pic>
        <p:nvPicPr>
          <p:cNvPr id="6" name="Picture 5">
            <a:extLst>
              <a:ext uri="{FF2B5EF4-FFF2-40B4-BE49-F238E27FC236}">
                <a16:creationId xmlns:a16="http://schemas.microsoft.com/office/drawing/2014/main" id="{D4351784-118D-4B36-13F2-001A53F59782}"/>
              </a:ext>
            </a:extLst>
          </p:cNvPr>
          <p:cNvPicPr>
            <a:picLocks noChangeAspect="1"/>
          </p:cNvPicPr>
          <p:nvPr/>
        </p:nvPicPr>
        <p:blipFill>
          <a:blip r:embed="rId4"/>
          <a:stretch>
            <a:fillRect/>
          </a:stretch>
        </p:blipFill>
        <p:spPr>
          <a:xfrm>
            <a:off x="6691123" y="1580046"/>
            <a:ext cx="1876333" cy="1876333"/>
          </a:xfrm>
          <a:prstGeom prst="rect">
            <a:avLst/>
          </a:prstGeom>
          <a:ln w="19050">
            <a:solidFill>
              <a:schemeClr val="tx1"/>
            </a:solidFill>
          </a:ln>
        </p:spPr>
      </p:pic>
      <p:pic>
        <p:nvPicPr>
          <p:cNvPr id="7" name="Picture 6">
            <a:extLst>
              <a:ext uri="{FF2B5EF4-FFF2-40B4-BE49-F238E27FC236}">
                <a16:creationId xmlns:a16="http://schemas.microsoft.com/office/drawing/2014/main" id="{6F8FB0BC-28DB-B3ED-D2A0-7C3F0D3EC129}"/>
              </a:ext>
            </a:extLst>
          </p:cNvPr>
          <p:cNvPicPr>
            <a:picLocks noChangeAspect="1"/>
          </p:cNvPicPr>
          <p:nvPr/>
        </p:nvPicPr>
        <p:blipFill>
          <a:blip r:embed="rId5"/>
          <a:stretch>
            <a:fillRect/>
          </a:stretch>
        </p:blipFill>
        <p:spPr>
          <a:xfrm>
            <a:off x="9305284" y="1534678"/>
            <a:ext cx="1630409" cy="1876417"/>
          </a:xfrm>
          <a:prstGeom prst="rect">
            <a:avLst/>
          </a:prstGeom>
          <a:ln w="19050">
            <a:solidFill>
              <a:schemeClr val="tx1"/>
            </a:solidFill>
          </a:ln>
        </p:spPr>
      </p:pic>
      <p:sp>
        <p:nvSpPr>
          <p:cNvPr id="8" name="TextBox 7">
            <a:extLst>
              <a:ext uri="{FF2B5EF4-FFF2-40B4-BE49-F238E27FC236}">
                <a16:creationId xmlns:a16="http://schemas.microsoft.com/office/drawing/2014/main" id="{0D7BC0E8-12A0-AC2F-9814-576ABC930D84}"/>
              </a:ext>
            </a:extLst>
          </p:cNvPr>
          <p:cNvSpPr txBox="1"/>
          <p:nvPr/>
        </p:nvSpPr>
        <p:spPr>
          <a:xfrm>
            <a:off x="695984" y="3687223"/>
            <a:ext cx="10785385" cy="3046988"/>
          </a:xfrm>
          <a:prstGeom prst="rect">
            <a:avLst/>
          </a:prstGeom>
          <a:noFill/>
        </p:spPr>
        <p:txBody>
          <a:bodyPr wrap="square" rtlCol="0">
            <a:spAutoFit/>
          </a:bodyPr>
          <a:lstStyle/>
          <a:p>
            <a:r>
              <a:rPr lang="en-US" sz="3200" b="1" dirty="0"/>
              <a:t>The </a:t>
            </a:r>
            <a:r>
              <a:rPr lang="en-US" sz="3200" b="1" i="1" dirty="0"/>
              <a:t>iris</a:t>
            </a:r>
            <a:r>
              <a:rPr lang="en-US" sz="3200" b="1" dirty="0"/>
              <a:t> is opened and closed to allow different amounts of light on the slide.  </a:t>
            </a:r>
          </a:p>
          <a:p>
            <a:pPr marL="342900" indent="-342900">
              <a:buFont typeface="Arial" panose="020B0604020202020204" pitchFamily="34" charset="0"/>
              <a:buChar char="•"/>
            </a:pPr>
            <a:r>
              <a:rPr lang="en-US" sz="3200" b="1" dirty="0"/>
              <a:t>Closing-down the </a:t>
            </a:r>
            <a:r>
              <a:rPr lang="en-US" sz="3200" b="1" i="1" dirty="0"/>
              <a:t>iris</a:t>
            </a:r>
            <a:r>
              <a:rPr lang="en-US" sz="3200" b="1" dirty="0"/>
              <a:t> restricts the light and is used with thin specimen slides or when you want to see depth in the slide. </a:t>
            </a:r>
          </a:p>
          <a:p>
            <a:pPr marL="342900" indent="-342900">
              <a:buFont typeface="Arial" panose="020B0604020202020204" pitchFamily="34" charset="0"/>
              <a:buChar char="•"/>
            </a:pPr>
            <a:r>
              <a:rPr lang="en-US" sz="3200" b="1" dirty="0"/>
              <a:t>Opening-up the </a:t>
            </a:r>
            <a:r>
              <a:rPr lang="en-US" sz="3200" b="1" i="1" dirty="0"/>
              <a:t>iris</a:t>
            </a:r>
            <a:r>
              <a:rPr lang="en-US" sz="3200" b="1" dirty="0"/>
              <a:t> will help with a specimen that isn’t as transparent however it will also give less depth in the image.</a:t>
            </a:r>
          </a:p>
        </p:txBody>
      </p:sp>
    </p:spTree>
    <p:extLst>
      <p:ext uri="{BB962C8B-B14F-4D97-AF65-F5344CB8AC3E}">
        <p14:creationId xmlns:p14="http://schemas.microsoft.com/office/powerpoint/2010/main" val="2218355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8144DD-3EAE-C7D4-9E00-4A7FE7F017E7}"/>
              </a:ext>
            </a:extLst>
          </p:cNvPr>
          <p:cNvSpPr txBox="1"/>
          <p:nvPr/>
        </p:nvSpPr>
        <p:spPr>
          <a:xfrm>
            <a:off x="3448344" y="285354"/>
            <a:ext cx="6595310" cy="707886"/>
          </a:xfrm>
          <a:prstGeom prst="rect">
            <a:avLst/>
          </a:prstGeom>
          <a:noFill/>
        </p:spPr>
        <p:txBody>
          <a:bodyPr wrap="square" rtlCol="0">
            <a:spAutoFit/>
          </a:bodyPr>
          <a:lstStyle/>
          <a:p>
            <a:r>
              <a:rPr lang="en-US" sz="4000" b="1" dirty="0"/>
              <a:t>Operation of the Scope</a:t>
            </a:r>
          </a:p>
        </p:txBody>
      </p:sp>
      <p:sp>
        <p:nvSpPr>
          <p:cNvPr id="4" name="TextBox 3">
            <a:extLst>
              <a:ext uri="{FF2B5EF4-FFF2-40B4-BE49-F238E27FC236}">
                <a16:creationId xmlns:a16="http://schemas.microsoft.com/office/drawing/2014/main" id="{FA63F87E-5447-646D-59AC-72728350BAEB}"/>
              </a:ext>
            </a:extLst>
          </p:cNvPr>
          <p:cNvSpPr txBox="1"/>
          <p:nvPr/>
        </p:nvSpPr>
        <p:spPr>
          <a:xfrm>
            <a:off x="604684" y="1152908"/>
            <a:ext cx="10899058" cy="5078313"/>
          </a:xfrm>
          <a:prstGeom prst="rect">
            <a:avLst/>
          </a:prstGeom>
          <a:noFill/>
        </p:spPr>
        <p:txBody>
          <a:bodyPr wrap="square" rtlCol="0">
            <a:spAutoFit/>
          </a:bodyPr>
          <a:lstStyle/>
          <a:p>
            <a:pPr marL="571500" indent="-571500">
              <a:buFont typeface="Arial" panose="020B0604020202020204" pitchFamily="34" charset="0"/>
              <a:buChar char="•"/>
            </a:pPr>
            <a:r>
              <a:rPr lang="en-US" sz="3600" b="1" dirty="0"/>
              <a:t>Plug the scope into the wall outlet. </a:t>
            </a:r>
            <a:r>
              <a:rPr lang="en-US" sz="3600" b="1" i="1" dirty="0"/>
              <a:t>A surge protection outlet strip is recommended.</a:t>
            </a:r>
          </a:p>
          <a:p>
            <a:pPr marL="571500" indent="-571500">
              <a:buFont typeface="Arial" panose="020B0604020202020204" pitchFamily="34" charset="0"/>
              <a:buChar char="•"/>
            </a:pPr>
            <a:r>
              <a:rPr lang="en-US" sz="3600" b="1" dirty="0"/>
              <a:t>Place the scope on a sturdy flat surface.</a:t>
            </a:r>
          </a:p>
          <a:p>
            <a:pPr marL="571500" indent="-571500">
              <a:buFont typeface="Arial" panose="020B0604020202020204" pitchFamily="34" charset="0"/>
              <a:buChar char="•"/>
            </a:pPr>
            <a:r>
              <a:rPr lang="en-US" sz="3600" b="1" dirty="0"/>
              <a:t>Place a slide onto the </a:t>
            </a:r>
            <a:r>
              <a:rPr lang="en-US" sz="3600" b="1" i="1" dirty="0"/>
              <a:t>mechanical stage </a:t>
            </a:r>
            <a:r>
              <a:rPr lang="en-US" sz="3600" b="1" dirty="0"/>
              <a:t>and center slide.</a:t>
            </a:r>
          </a:p>
          <a:p>
            <a:pPr marL="571500" indent="-571500">
              <a:buFont typeface="Arial" panose="020B0604020202020204" pitchFamily="34" charset="0"/>
              <a:buChar char="•"/>
            </a:pPr>
            <a:r>
              <a:rPr lang="en-US" sz="3600" b="1" dirty="0"/>
              <a:t>Rotate the </a:t>
            </a:r>
            <a:r>
              <a:rPr lang="en-US" sz="3600" b="1" i="1" dirty="0"/>
              <a:t>nose piece turret </a:t>
            </a:r>
            <a:r>
              <a:rPr lang="en-US" sz="3600" b="1" dirty="0"/>
              <a:t>(</a:t>
            </a:r>
            <a:r>
              <a:rPr lang="en-US" sz="3600" b="1" i="1" dirty="0"/>
              <a:t>objective lens </a:t>
            </a:r>
            <a:r>
              <a:rPr lang="en-US" sz="3600" b="1" dirty="0"/>
              <a:t>) to the 4X.</a:t>
            </a:r>
          </a:p>
          <a:p>
            <a:pPr marL="571500" indent="-571500">
              <a:buFont typeface="Arial" panose="020B0604020202020204" pitchFamily="34" charset="0"/>
              <a:buChar char="•"/>
            </a:pPr>
            <a:r>
              <a:rPr lang="en-US" sz="3600" b="1" dirty="0"/>
              <a:t>Start with the </a:t>
            </a:r>
            <a:r>
              <a:rPr lang="en-US" sz="3600" b="1" i="1" dirty="0"/>
              <a:t>coarse focus, </a:t>
            </a:r>
            <a:r>
              <a:rPr lang="en-US" sz="3600" b="1" dirty="0"/>
              <a:t>(large knob) as needed to refine the image. </a:t>
            </a:r>
          </a:p>
          <a:p>
            <a:pPr marL="571500" indent="-571500">
              <a:buFont typeface="Arial" panose="020B0604020202020204" pitchFamily="34" charset="0"/>
              <a:buChar char="•"/>
            </a:pPr>
            <a:r>
              <a:rPr lang="en-US" sz="3600" b="1" dirty="0"/>
              <a:t>To modify the light, use the </a:t>
            </a:r>
            <a:r>
              <a:rPr lang="en-US" sz="3600" b="1" i="1" dirty="0"/>
              <a:t>dimmer</a:t>
            </a:r>
            <a:r>
              <a:rPr lang="en-US" sz="3600" b="1" dirty="0"/>
              <a:t> and </a:t>
            </a:r>
            <a:r>
              <a:rPr lang="en-US" sz="3600" b="1" i="1" dirty="0"/>
              <a:t>iris diaphragm </a:t>
            </a:r>
            <a:r>
              <a:rPr lang="en-US" sz="3600" b="1" dirty="0"/>
              <a:t>to adjust the light to improve the quality of image. </a:t>
            </a:r>
          </a:p>
        </p:txBody>
      </p:sp>
    </p:spTree>
    <p:extLst>
      <p:ext uri="{BB962C8B-B14F-4D97-AF65-F5344CB8AC3E}">
        <p14:creationId xmlns:p14="http://schemas.microsoft.com/office/powerpoint/2010/main" val="211735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D4B294-3892-463D-2B0D-686BE88B3DDA}"/>
              </a:ext>
            </a:extLst>
          </p:cNvPr>
          <p:cNvSpPr txBox="1"/>
          <p:nvPr/>
        </p:nvSpPr>
        <p:spPr>
          <a:xfrm>
            <a:off x="705628" y="889843"/>
            <a:ext cx="10548730" cy="5632311"/>
          </a:xfrm>
          <a:prstGeom prst="rect">
            <a:avLst/>
          </a:prstGeom>
          <a:noFill/>
        </p:spPr>
        <p:txBody>
          <a:bodyPr wrap="square" rtlCol="0">
            <a:spAutoFit/>
          </a:bodyPr>
          <a:lstStyle/>
          <a:p>
            <a:pPr marL="571500" indent="-571500">
              <a:buFont typeface="Arial" panose="020B0604020202020204" pitchFamily="34" charset="0"/>
              <a:buChar char="•"/>
            </a:pPr>
            <a:r>
              <a:rPr lang="en-US" sz="3600" b="1" dirty="0"/>
              <a:t>The </a:t>
            </a:r>
            <a:r>
              <a:rPr lang="en-US" sz="3600" b="1" i="1" dirty="0"/>
              <a:t>4X</a:t>
            </a:r>
            <a:r>
              <a:rPr lang="en-US" sz="3600" b="1" dirty="0"/>
              <a:t> will show the widest view of your slide. </a:t>
            </a:r>
          </a:p>
          <a:p>
            <a:pPr marL="571500" indent="-571500">
              <a:buFont typeface="Arial" panose="020B0604020202020204" pitchFamily="34" charset="0"/>
              <a:buChar char="•"/>
            </a:pPr>
            <a:r>
              <a:rPr lang="en-US" sz="3600" b="1" dirty="0"/>
              <a:t>Move the slide around using the </a:t>
            </a:r>
            <a:r>
              <a:rPr lang="en-US" sz="3600" b="1" i="1" dirty="0"/>
              <a:t>mechanical stage </a:t>
            </a:r>
            <a:r>
              <a:rPr lang="en-US" sz="3600" b="1" dirty="0"/>
              <a:t>knobs. </a:t>
            </a:r>
          </a:p>
          <a:p>
            <a:pPr marL="571500" indent="-571500">
              <a:buFont typeface="Arial" panose="020B0604020202020204" pitchFamily="34" charset="0"/>
              <a:buChar char="•"/>
            </a:pPr>
            <a:r>
              <a:rPr lang="en-US" sz="3600" b="1" dirty="0"/>
              <a:t>Once you have viewed your area of interest with the 4X, magnify the image by rotating the </a:t>
            </a:r>
            <a:r>
              <a:rPr lang="en-US" sz="3600" b="1" i="1" dirty="0"/>
              <a:t>nose piece to the 10X </a:t>
            </a:r>
            <a:r>
              <a:rPr lang="en-US" sz="3600" b="1" dirty="0"/>
              <a:t>objective.</a:t>
            </a:r>
          </a:p>
          <a:p>
            <a:pPr marL="571500" indent="-571500">
              <a:buFont typeface="Arial" panose="020B0604020202020204" pitchFamily="34" charset="0"/>
              <a:buChar char="•"/>
            </a:pPr>
            <a:r>
              <a:rPr lang="en-US" sz="3600" b="1" dirty="0"/>
              <a:t>It is likely the image will be slightly out of focus. To refine the image, use the </a:t>
            </a:r>
            <a:r>
              <a:rPr lang="en-US" sz="3600" b="1" i="1" dirty="0"/>
              <a:t>fine focus </a:t>
            </a:r>
            <a:r>
              <a:rPr lang="en-US" sz="3600" b="1" dirty="0"/>
              <a:t>knob. </a:t>
            </a:r>
          </a:p>
          <a:p>
            <a:pPr marL="571500" indent="-571500">
              <a:buFont typeface="Arial" panose="020B0604020202020204" pitchFamily="34" charset="0"/>
              <a:buChar char="•"/>
            </a:pPr>
            <a:r>
              <a:rPr lang="en-US" sz="3600" b="1" dirty="0"/>
              <a:t>If needed, you can adjust the lighting with the </a:t>
            </a:r>
            <a:r>
              <a:rPr lang="en-US" sz="3600" b="1" i="1" dirty="0"/>
              <a:t>dimmer </a:t>
            </a:r>
            <a:r>
              <a:rPr lang="en-US" sz="3600" b="1" dirty="0"/>
              <a:t>or </a:t>
            </a:r>
            <a:r>
              <a:rPr lang="en-US" sz="3600" b="1" i="1" dirty="0"/>
              <a:t>iris diaphragm</a:t>
            </a:r>
            <a:r>
              <a:rPr lang="en-US" sz="3600" b="1" dirty="0"/>
              <a:t>. </a:t>
            </a:r>
          </a:p>
        </p:txBody>
      </p:sp>
      <p:pic>
        <p:nvPicPr>
          <p:cNvPr id="3" name="Picture 2" descr="A black and white logo&#10;&#10;Description automatically generated">
            <a:extLst>
              <a:ext uri="{FF2B5EF4-FFF2-40B4-BE49-F238E27FC236}">
                <a16:creationId xmlns:a16="http://schemas.microsoft.com/office/drawing/2014/main" id="{6B3A96C5-BE86-3923-7113-A2415045F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
        <p:nvSpPr>
          <p:cNvPr id="5" name="TextBox 4">
            <a:extLst>
              <a:ext uri="{FF2B5EF4-FFF2-40B4-BE49-F238E27FC236}">
                <a16:creationId xmlns:a16="http://schemas.microsoft.com/office/drawing/2014/main" id="{6B4F3BF9-4994-1020-276B-3DBE61CAD3FC}"/>
              </a:ext>
            </a:extLst>
          </p:cNvPr>
          <p:cNvSpPr txBox="1"/>
          <p:nvPr/>
        </p:nvSpPr>
        <p:spPr>
          <a:xfrm>
            <a:off x="3448344" y="285354"/>
            <a:ext cx="6595310" cy="707886"/>
          </a:xfrm>
          <a:prstGeom prst="rect">
            <a:avLst/>
          </a:prstGeom>
          <a:noFill/>
        </p:spPr>
        <p:txBody>
          <a:bodyPr wrap="square" rtlCol="0">
            <a:spAutoFit/>
          </a:bodyPr>
          <a:lstStyle/>
          <a:p>
            <a:r>
              <a:rPr lang="en-US" sz="4000" b="1" dirty="0"/>
              <a:t>Operation of the Scope, cont.</a:t>
            </a:r>
          </a:p>
        </p:txBody>
      </p:sp>
    </p:spTree>
    <p:extLst>
      <p:ext uri="{BB962C8B-B14F-4D97-AF65-F5344CB8AC3E}">
        <p14:creationId xmlns:p14="http://schemas.microsoft.com/office/powerpoint/2010/main" val="369167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AAD05-C9FB-A032-8482-A6552B2FE976}"/>
              </a:ext>
            </a:extLst>
          </p:cNvPr>
          <p:cNvSpPr txBox="1"/>
          <p:nvPr/>
        </p:nvSpPr>
        <p:spPr>
          <a:xfrm>
            <a:off x="426720" y="1153324"/>
            <a:ext cx="11312996" cy="5355312"/>
          </a:xfrm>
          <a:prstGeom prst="rect">
            <a:avLst/>
          </a:prstGeom>
          <a:noFill/>
        </p:spPr>
        <p:txBody>
          <a:bodyPr wrap="square">
            <a:spAutoFit/>
          </a:bodyPr>
          <a:lstStyle/>
          <a:p>
            <a:pPr marL="571500" indent="-571500">
              <a:buFont typeface="Arial" panose="020B0604020202020204" pitchFamily="34" charset="0"/>
              <a:buChar char="•"/>
            </a:pPr>
            <a:r>
              <a:rPr lang="en-US" sz="3800" b="1" dirty="0"/>
              <a:t>As you move up in magnification, you will need to adjust focus and lighting.</a:t>
            </a:r>
          </a:p>
          <a:p>
            <a:pPr marL="571500" indent="-571500">
              <a:buFont typeface="Arial" panose="020B0604020202020204" pitchFamily="34" charset="0"/>
              <a:buChar char="•"/>
            </a:pPr>
            <a:r>
              <a:rPr lang="en-US" sz="3800" b="1" dirty="0"/>
              <a:t>The stronger the magnification, more light is needed. This will vary with the thickness or thinness of your slide. You can rotate to the 40X for maximum magnification.</a:t>
            </a:r>
          </a:p>
          <a:p>
            <a:pPr marL="571500" indent="-571500">
              <a:buFont typeface="Arial" panose="020B0604020202020204" pitchFamily="34" charset="0"/>
              <a:buChar char="•"/>
            </a:pPr>
            <a:r>
              <a:rPr lang="en-US" sz="3800" b="1" dirty="0"/>
              <a:t>When using higher magnifications remember there is much less light coming into the objective than with the 4X and 10X.</a:t>
            </a:r>
          </a:p>
        </p:txBody>
      </p:sp>
      <p:pic>
        <p:nvPicPr>
          <p:cNvPr id="2" name="Picture 1" descr="A black and white logo&#10;&#10;Description automatically generated">
            <a:extLst>
              <a:ext uri="{FF2B5EF4-FFF2-40B4-BE49-F238E27FC236}">
                <a16:creationId xmlns:a16="http://schemas.microsoft.com/office/drawing/2014/main" id="{ADE97545-AB72-2DA0-FFF2-4BB0B9ECF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
        <p:nvSpPr>
          <p:cNvPr id="4" name="TextBox 3">
            <a:extLst>
              <a:ext uri="{FF2B5EF4-FFF2-40B4-BE49-F238E27FC236}">
                <a16:creationId xmlns:a16="http://schemas.microsoft.com/office/drawing/2014/main" id="{D4580C9E-5EF2-3849-3431-AB43B4440888}"/>
              </a:ext>
            </a:extLst>
          </p:cNvPr>
          <p:cNvSpPr txBox="1"/>
          <p:nvPr/>
        </p:nvSpPr>
        <p:spPr>
          <a:xfrm>
            <a:off x="3964526" y="329600"/>
            <a:ext cx="4560026" cy="707886"/>
          </a:xfrm>
          <a:prstGeom prst="rect">
            <a:avLst/>
          </a:prstGeom>
          <a:noFill/>
        </p:spPr>
        <p:txBody>
          <a:bodyPr wrap="square" rtlCol="0">
            <a:spAutoFit/>
          </a:bodyPr>
          <a:lstStyle/>
          <a:p>
            <a:r>
              <a:rPr lang="en-US" sz="4000" b="1" dirty="0"/>
              <a:t>Things to Remember</a:t>
            </a:r>
          </a:p>
        </p:txBody>
      </p:sp>
    </p:spTree>
    <p:extLst>
      <p:ext uri="{BB962C8B-B14F-4D97-AF65-F5344CB8AC3E}">
        <p14:creationId xmlns:p14="http://schemas.microsoft.com/office/powerpoint/2010/main" val="266970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DFD29-01C3-441B-14B3-B4B2732C4C9F}"/>
              </a:ext>
            </a:extLst>
          </p:cNvPr>
          <p:cNvSpPr txBox="1"/>
          <p:nvPr/>
        </p:nvSpPr>
        <p:spPr>
          <a:xfrm>
            <a:off x="5546361" y="1373745"/>
            <a:ext cx="6181814" cy="5078313"/>
          </a:xfrm>
          <a:prstGeom prst="rect">
            <a:avLst/>
          </a:prstGeom>
          <a:noFill/>
        </p:spPr>
        <p:txBody>
          <a:bodyPr wrap="square" rtlCol="0">
            <a:spAutoFit/>
          </a:bodyPr>
          <a:lstStyle/>
          <a:p>
            <a:pPr marL="571500" indent="-571500">
              <a:buFont typeface="Arial" panose="020B0604020202020204" pitchFamily="34" charset="0"/>
              <a:buChar char="•"/>
            </a:pPr>
            <a:r>
              <a:rPr lang="en-US" sz="3600" b="1" dirty="0"/>
              <a:t>With higher magnification, you will experience much less depth within the specimen slide. </a:t>
            </a:r>
          </a:p>
          <a:p>
            <a:pPr marL="571500" indent="-571500">
              <a:buFont typeface="Arial" panose="020B0604020202020204" pitchFamily="34" charset="0"/>
              <a:buChar char="•"/>
            </a:pPr>
            <a:r>
              <a:rPr lang="en-US" sz="3600" b="1" dirty="0"/>
              <a:t>With experience you will be able to manage the quality of viewing with the </a:t>
            </a:r>
            <a:r>
              <a:rPr lang="en-US" sz="3600" b="1" i="1" dirty="0"/>
              <a:t>iris diaphragm </a:t>
            </a:r>
            <a:r>
              <a:rPr lang="en-US" sz="3600" b="1" dirty="0"/>
              <a:t>and </a:t>
            </a:r>
            <a:r>
              <a:rPr lang="en-US" sz="3600" b="1" i="1" dirty="0"/>
              <a:t>light dimmer </a:t>
            </a:r>
            <a:r>
              <a:rPr lang="en-US" sz="3600" b="1" dirty="0"/>
              <a:t>combination.</a:t>
            </a:r>
          </a:p>
        </p:txBody>
      </p:sp>
      <p:sp>
        <p:nvSpPr>
          <p:cNvPr id="3" name="TextBox 2">
            <a:extLst>
              <a:ext uri="{FF2B5EF4-FFF2-40B4-BE49-F238E27FC236}">
                <a16:creationId xmlns:a16="http://schemas.microsoft.com/office/drawing/2014/main" id="{611F7E0F-E236-8835-D3FD-61B066426F1E}"/>
              </a:ext>
            </a:extLst>
          </p:cNvPr>
          <p:cNvSpPr txBox="1"/>
          <p:nvPr/>
        </p:nvSpPr>
        <p:spPr>
          <a:xfrm>
            <a:off x="3197614" y="609812"/>
            <a:ext cx="6919784" cy="707886"/>
          </a:xfrm>
          <a:prstGeom prst="rect">
            <a:avLst/>
          </a:prstGeom>
          <a:noFill/>
        </p:spPr>
        <p:txBody>
          <a:bodyPr wrap="square" rtlCol="0">
            <a:spAutoFit/>
          </a:bodyPr>
          <a:lstStyle/>
          <a:p>
            <a:r>
              <a:rPr lang="en-US" sz="4000" b="1" dirty="0"/>
              <a:t>Things to Remember, cont.</a:t>
            </a:r>
          </a:p>
        </p:txBody>
      </p:sp>
      <p:pic>
        <p:nvPicPr>
          <p:cNvPr id="6" name="Picture 5" descr="A black and white logo&#10;&#10;Description automatically generated">
            <a:extLst>
              <a:ext uri="{FF2B5EF4-FFF2-40B4-BE49-F238E27FC236}">
                <a16:creationId xmlns:a16="http://schemas.microsoft.com/office/drawing/2014/main" id="{98DD02DB-715B-D182-778F-DA87F8181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pic>
        <p:nvPicPr>
          <p:cNvPr id="8" name="Picture 7" descr="Close-up of purple cells">
            <a:extLst>
              <a:ext uri="{FF2B5EF4-FFF2-40B4-BE49-F238E27FC236}">
                <a16:creationId xmlns:a16="http://schemas.microsoft.com/office/drawing/2014/main" id="{69EE41E4-D4F7-6FE0-9DA4-A77018181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4" y="1869216"/>
            <a:ext cx="5039221" cy="3779416"/>
          </a:xfrm>
          <a:prstGeom prst="rect">
            <a:avLst/>
          </a:prstGeom>
          <a:ln w="19050">
            <a:solidFill>
              <a:schemeClr val="tx1"/>
            </a:solidFill>
          </a:ln>
        </p:spPr>
      </p:pic>
    </p:spTree>
    <p:extLst>
      <p:ext uri="{BB962C8B-B14F-4D97-AF65-F5344CB8AC3E}">
        <p14:creationId xmlns:p14="http://schemas.microsoft.com/office/powerpoint/2010/main" val="2962867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57E93E-213D-9194-497F-14C5DA82BA77}"/>
              </a:ext>
            </a:extLst>
          </p:cNvPr>
          <p:cNvSpPr txBox="1"/>
          <p:nvPr/>
        </p:nvSpPr>
        <p:spPr>
          <a:xfrm>
            <a:off x="617102" y="383880"/>
            <a:ext cx="9805182" cy="1446550"/>
          </a:xfrm>
          <a:prstGeom prst="rect">
            <a:avLst/>
          </a:prstGeom>
          <a:noFill/>
        </p:spPr>
        <p:txBody>
          <a:bodyPr wrap="square" rtlCol="0">
            <a:spAutoFit/>
          </a:bodyPr>
          <a:lstStyle/>
          <a:p>
            <a:r>
              <a:rPr lang="en-US" sz="4400" b="1" dirty="0"/>
              <a:t>Wolfe HS Series Microscope – 590945</a:t>
            </a:r>
          </a:p>
          <a:p>
            <a:r>
              <a:rPr lang="en-US" sz="4400" b="1" dirty="0"/>
              <a:t>Use and Care </a:t>
            </a:r>
          </a:p>
        </p:txBody>
      </p:sp>
      <p:pic>
        <p:nvPicPr>
          <p:cNvPr id="6" name="Picture 5">
            <a:extLst>
              <a:ext uri="{FF2B5EF4-FFF2-40B4-BE49-F238E27FC236}">
                <a16:creationId xmlns:a16="http://schemas.microsoft.com/office/drawing/2014/main" id="{BC2138C4-20AE-86C7-2D18-20215F8846C4}"/>
              </a:ext>
            </a:extLst>
          </p:cNvPr>
          <p:cNvPicPr>
            <a:picLocks noChangeAspect="1"/>
          </p:cNvPicPr>
          <p:nvPr/>
        </p:nvPicPr>
        <p:blipFill>
          <a:blip r:embed="rId2"/>
          <a:stretch>
            <a:fillRect/>
          </a:stretch>
        </p:blipFill>
        <p:spPr>
          <a:xfrm>
            <a:off x="3941245" y="1212313"/>
            <a:ext cx="4642324" cy="5401804"/>
          </a:xfrm>
          <a:prstGeom prst="rect">
            <a:avLst/>
          </a:prstGeom>
          <a:ln w="28575">
            <a:solidFill>
              <a:schemeClr val="tx1"/>
            </a:solidFill>
          </a:ln>
        </p:spPr>
      </p:pic>
      <p:pic>
        <p:nvPicPr>
          <p:cNvPr id="3" name="Picture 2" descr="A black and white logo&#10;&#10;Description automatically generated">
            <a:extLst>
              <a:ext uri="{FF2B5EF4-FFF2-40B4-BE49-F238E27FC236}">
                <a16:creationId xmlns:a16="http://schemas.microsoft.com/office/drawing/2014/main" id="{51B035F9-C25E-9C94-7676-BE71A3C53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184390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187503-6277-32C0-0194-E1FF14D7829F}"/>
              </a:ext>
            </a:extLst>
          </p:cNvPr>
          <p:cNvSpPr txBox="1"/>
          <p:nvPr/>
        </p:nvSpPr>
        <p:spPr>
          <a:xfrm>
            <a:off x="501445" y="903071"/>
            <a:ext cx="11297265" cy="5632311"/>
          </a:xfrm>
          <a:prstGeom prst="rect">
            <a:avLst/>
          </a:prstGeom>
          <a:noFill/>
        </p:spPr>
        <p:txBody>
          <a:bodyPr wrap="square" rtlCol="0">
            <a:spAutoFit/>
          </a:bodyPr>
          <a:lstStyle/>
          <a:p>
            <a:r>
              <a:rPr lang="en-US" sz="3600" b="1" dirty="0"/>
              <a:t>Basic microscopy:</a:t>
            </a:r>
          </a:p>
          <a:p>
            <a:pPr marL="742950" indent="-742950">
              <a:buFont typeface="+mj-lt"/>
              <a:buAutoNum type="arabicPeriod"/>
            </a:pPr>
            <a:r>
              <a:rPr lang="en-US" sz="3600" b="1" dirty="0"/>
              <a:t>Placement of Slide - objective - center slide – adjust light</a:t>
            </a:r>
          </a:p>
          <a:p>
            <a:pPr marL="742950" indent="-742950">
              <a:buFont typeface="+mj-lt"/>
              <a:buAutoNum type="arabicPeriod"/>
            </a:pPr>
            <a:r>
              <a:rPr lang="en-US" sz="3600" b="1" dirty="0"/>
              <a:t>Focus  </a:t>
            </a:r>
          </a:p>
          <a:p>
            <a:pPr marL="742950" indent="-742950">
              <a:buFont typeface="+mj-lt"/>
              <a:buAutoNum type="arabicPeriod"/>
            </a:pPr>
            <a:r>
              <a:rPr lang="en-US" sz="3600" b="1" dirty="0"/>
              <a:t>Movement of slide with mechanical stage</a:t>
            </a:r>
          </a:p>
          <a:p>
            <a:pPr marL="742950" indent="-742950">
              <a:buFont typeface="+mj-lt"/>
              <a:buAutoNum type="arabicPeriod"/>
            </a:pPr>
            <a:r>
              <a:rPr lang="en-US" sz="3600" b="1" dirty="0"/>
              <a:t>Magnification: always start with the 4X to scan the slide for area of wanted detail </a:t>
            </a:r>
          </a:p>
          <a:p>
            <a:pPr marL="742950" indent="-742950">
              <a:buFont typeface="+mj-lt"/>
              <a:buAutoNum type="arabicPeriod"/>
            </a:pPr>
            <a:r>
              <a:rPr lang="en-US" sz="3600" b="1" dirty="0"/>
              <a:t>There is a very narrow margin of space between the </a:t>
            </a:r>
          </a:p>
          <a:p>
            <a:r>
              <a:rPr lang="en-US" sz="3600" b="1" dirty="0"/>
              <a:t>        40 X objective and the slide </a:t>
            </a:r>
          </a:p>
          <a:p>
            <a:r>
              <a:rPr lang="en-US" sz="3600" b="1" dirty="0"/>
              <a:t>6.    To prevent damage to the objective and slide, never use     	   an overly thick slide when using the 40X  </a:t>
            </a:r>
          </a:p>
        </p:txBody>
      </p:sp>
      <p:pic>
        <p:nvPicPr>
          <p:cNvPr id="3" name="Picture 2" descr="A black and white logo&#10;&#10;Description automatically generated">
            <a:extLst>
              <a:ext uri="{FF2B5EF4-FFF2-40B4-BE49-F238E27FC236}">
                <a16:creationId xmlns:a16="http://schemas.microsoft.com/office/drawing/2014/main" id="{EAC27670-8478-0306-4B08-1E82276F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
        <p:nvSpPr>
          <p:cNvPr id="5" name="TextBox 4">
            <a:extLst>
              <a:ext uri="{FF2B5EF4-FFF2-40B4-BE49-F238E27FC236}">
                <a16:creationId xmlns:a16="http://schemas.microsoft.com/office/drawing/2014/main" id="{33B9CF5E-36A0-676B-B1A0-11BF1C642089}"/>
              </a:ext>
            </a:extLst>
          </p:cNvPr>
          <p:cNvSpPr txBox="1"/>
          <p:nvPr/>
        </p:nvSpPr>
        <p:spPr>
          <a:xfrm>
            <a:off x="4807975" y="250734"/>
            <a:ext cx="2335448" cy="769441"/>
          </a:xfrm>
          <a:prstGeom prst="rect">
            <a:avLst/>
          </a:prstGeom>
          <a:noFill/>
        </p:spPr>
        <p:txBody>
          <a:bodyPr wrap="none" rtlCol="0">
            <a:spAutoFit/>
          </a:bodyPr>
          <a:lstStyle/>
          <a:p>
            <a:r>
              <a:rPr lang="en-US" sz="4400" b="1" dirty="0"/>
              <a:t>Summary</a:t>
            </a:r>
          </a:p>
        </p:txBody>
      </p:sp>
    </p:spTree>
    <p:extLst>
      <p:ext uri="{BB962C8B-B14F-4D97-AF65-F5344CB8AC3E}">
        <p14:creationId xmlns:p14="http://schemas.microsoft.com/office/powerpoint/2010/main" val="19315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67E1E-746D-111E-FDA5-0225DAEF158A}"/>
              </a:ext>
            </a:extLst>
          </p:cNvPr>
          <p:cNvSpPr txBox="1"/>
          <p:nvPr/>
        </p:nvSpPr>
        <p:spPr>
          <a:xfrm>
            <a:off x="1722783" y="503582"/>
            <a:ext cx="8468352" cy="707886"/>
          </a:xfrm>
          <a:prstGeom prst="rect">
            <a:avLst/>
          </a:prstGeom>
          <a:noFill/>
        </p:spPr>
        <p:txBody>
          <a:bodyPr wrap="square" rtlCol="0">
            <a:spAutoFit/>
          </a:bodyPr>
          <a:lstStyle/>
          <a:p>
            <a:r>
              <a:rPr lang="en-US" sz="4000" b="1" dirty="0"/>
              <a:t>Maintenance and Care of the Microscope</a:t>
            </a:r>
          </a:p>
        </p:txBody>
      </p:sp>
      <p:pic>
        <p:nvPicPr>
          <p:cNvPr id="3" name="Picture 2">
            <a:extLst>
              <a:ext uri="{FF2B5EF4-FFF2-40B4-BE49-F238E27FC236}">
                <a16:creationId xmlns:a16="http://schemas.microsoft.com/office/drawing/2014/main" id="{244754EE-8147-3C14-532F-E91DC3F54C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7847" y="4232788"/>
            <a:ext cx="3898973" cy="2412766"/>
          </a:xfrm>
          <a:prstGeom prst="rect">
            <a:avLst/>
          </a:prstGeom>
          <a:noFill/>
          <a:ln>
            <a:noFill/>
          </a:ln>
        </p:spPr>
      </p:pic>
      <p:pic>
        <p:nvPicPr>
          <p:cNvPr id="4" name="Picture 3">
            <a:extLst>
              <a:ext uri="{FF2B5EF4-FFF2-40B4-BE49-F238E27FC236}">
                <a16:creationId xmlns:a16="http://schemas.microsoft.com/office/drawing/2014/main" id="{21FB76A6-50FD-0F29-7C56-8A2434DBF3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85536" y="1525079"/>
            <a:ext cx="3129778" cy="3607359"/>
          </a:xfrm>
          <a:prstGeom prst="rect">
            <a:avLst/>
          </a:prstGeom>
          <a:noFill/>
          <a:ln>
            <a:noFill/>
          </a:ln>
        </p:spPr>
      </p:pic>
      <p:sp>
        <p:nvSpPr>
          <p:cNvPr id="5" name="TextBox 4">
            <a:extLst>
              <a:ext uri="{FF2B5EF4-FFF2-40B4-BE49-F238E27FC236}">
                <a16:creationId xmlns:a16="http://schemas.microsoft.com/office/drawing/2014/main" id="{BC3A5240-7E44-CE1F-F621-73FB3E43CD61}"/>
              </a:ext>
            </a:extLst>
          </p:cNvPr>
          <p:cNvSpPr txBox="1"/>
          <p:nvPr/>
        </p:nvSpPr>
        <p:spPr>
          <a:xfrm>
            <a:off x="492370" y="1286744"/>
            <a:ext cx="8468352" cy="3416320"/>
          </a:xfrm>
          <a:prstGeom prst="rect">
            <a:avLst/>
          </a:prstGeom>
          <a:noFill/>
        </p:spPr>
        <p:txBody>
          <a:bodyPr wrap="square" rtlCol="0">
            <a:spAutoFit/>
          </a:bodyPr>
          <a:lstStyle/>
          <a:p>
            <a:r>
              <a:rPr lang="en-US" sz="3600" b="1" dirty="0"/>
              <a:t>Packaged with your scope you will have: </a:t>
            </a:r>
          </a:p>
          <a:p>
            <a:pPr marL="571500" indent="-571500">
              <a:buFont typeface="Arial" panose="020B0604020202020204" pitchFamily="34" charset="0"/>
              <a:buChar char="•"/>
            </a:pPr>
            <a:r>
              <a:rPr lang="en-US" sz="3600" b="1" dirty="0"/>
              <a:t>Dust cover </a:t>
            </a:r>
          </a:p>
          <a:p>
            <a:pPr marL="571500" indent="-571500">
              <a:buFont typeface="Arial" panose="020B0604020202020204" pitchFamily="34" charset="0"/>
              <a:buChar char="•"/>
            </a:pPr>
            <a:r>
              <a:rPr lang="en-US" sz="3600" b="1" dirty="0"/>
              <a:t>Allen wrenches. Keep the Allen wrenches for future needs. </a:t>
            </a:r>
          </a:p>
          <a:p>
            <a:pPr marL="571500" indent="-571500">
              <a:buFont typeface="Arial" panose="020B0604020202020204" pitchFamily="34" charset="0"/>
              <a:buChar char="•"/>
            </a:pPr>
            <a:r>
              <a:rPr lang="en-US" sz="3600" b="1" dirty="0"/>
              <a:t>Always keep the </a:t>
            </a:r>
            <a:r>
              <a:rPr lang="en-US" sz="3600" b="1" i="1" dirty="0"/>
              <a:t>dust cover </a:t>
            </a:r>
            <a:r>
              <a:rPr lang="en-US" sz="3600" b="1" dirty="0"/>
              <a:t>on the scope when not in use.</a:t>
            </a:r>
          </a:p>
        </p:txBody>
      </p:sp>
    </p:spTree>
    <p:extLst>
      <p:ext uri="{BB962C8B-B14F-4D97-AF65-F5344CB8AC3E}">
        <p14:creationId xmlns:p14="http://schemas.microsoft.com/office/powerpoint/2010/main" val="1114620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190C76-D796-9F6A-5D93-9F8E236CCB73}"/>
              </a:ext>
            </a:extLst>
          </p:cNvPr>
          <p:cNvSpPr txBox="1"/>
          <p:nvPr/>
        </p:nvSpPr>
        <p:spPr>
          <a:xfrm>
            <a:off x="3864077" y="737395"/>
            <a:ext cx="8165843" cy="6032421"/>
          </a:xfrm>
          <a:prstGeom prst="rect">
            <a:avLst/>
          </a:prstGeom>
          <a:noFill/>
        </p:spPr>
        <p:txBody>
          <a:bodyPr wrap="square" rtlCol="0">
            <a:spAutoFit/>
          </a:bodyPr>
          <a:lstStyle/>
          <a:p>
            <a:pPr marL="571500" indent="-571500">
              <a:buFont typeface="Arial" panose="020B0604020202020204" pitchFamily="34" charset="0"/>
              <a:buChar char="•"/>
            </a:pPr>
            <a:r>
              <a:rPr lang="en-US" sz="3500" b="1" dirty="0"/>
              <a:t>Dust and debris is the number one issue resulting in poor quality microscope viewing. Dust covers will help.</a:t>
            </a:r>
          </a:p>
          <a:p>
            <a:pPr marL="571500" indent="-571500">
              <a:buFont typeface="Arial" panose="020B0604020202020204" pitchFamily="34" charset="0"/>
              <a:buChar char="•"/>
            </a:pPr>
            <a:r>
              <a:rPr lang="en-US" sz="3500" b="1" dirty="0"/>
              <a:t>Occasional cleaning of the scope body and optics will help keep high quality viewing.</a:t>
            </a:r>
          </a:p>
          <a:p>
            <a:pPr marL="571500" indent="-571500">
              <a:buFont typeface="Arial" panose="020B0604020202020204" pitchFamily="34" charset="0"/>
              <a:buChar char="•"/>
            </a:pPr>
            <a:r>
              <a:rPr lang="en-US" sz="3500" b="1" dirty="0"/>
              <a:t>Dust can never be eliminated. New scopes will have some dust already in them. </a:t>
            </a:r>
          </a:p>
          <a:p>
            <a:pPr marL="571500" indent="-571500">
              <a:buFont typeface="Arial" panose="020B0604020202020204" pitchFamily="34" charset="0"/>
              <a:buChar char="•"/>
            </a:pPr>
            <a:r>
              <a:rPr lang="en-US" sz="3500" b="1" dirty="0"/>
              <a:t>Liquids and oils are also big contributors to damage and poor viewing.</a:t>
            </a:r>
          </a:p>
          <a:p>
            <a:endParaRPr lang="en-US" sz="3600" b="1" dirty="0"/>
          </a:p>
        </p:txBody>
      </p:sp>
      <p:sp>
        <p:nvSpPr>
          <p:cNvPr id="3" name="TextBox 2">
            <a:extLst>
              <a:ext uri="{FF2B5EF4-FFF2-40B4-BE49-F238E27FC236}">
                <a16:creationId xmlns:a16="http://schemas.microsoft.com/office/drawing/2014/main" id="{7F586137-F7EC-2CF1-A1EC-B6788B7317F5}"/>
              </a:ext>
            </a:extLst>
          </p:cNvPr>
          <p:cNvSpPr txBox="1"/>
          <p:nvPr/>
        </p:nvSpPr>
        <p:spPr>
          <a:xfrm>
            <a:off x="3862848" y="162241"/>
            <a:ext cx="2460545" cy="707886"/>
          </a:xfrm>
          <a:prstGeom prst="rect">
            <a:avLst/>
          </a:prstGeom>
          <a:noFill/>
        </p:spPr>
        <p:txBody>
          <a:bodyPr wrap="none" rtlCol="0">
            <a:spAutoFit/>
          </a:bodyPr>
          <a:lstStyle/>
          <a:p>
            <a:r>
              <a:rPr lang="en-US" sz="4000" b="1" dirty="0"/>
              <a:t>Remember</a:t>
            </a:r>
          </a:p>
        </p:txBody>
      </p:sp>
      <p:pic>
        <p:nvPicPr>
          <p:cNvPr id="5" name="Picture 4">
            <a:extLst>
              <a:ext uri="{FF2B5EF4-FFF2-40B4-BE49-F238E27FC236}">
                <a16:creationId xmlns:a16="http://schemas.microsoft.com/office/drawing/2014/main" id="{C207BBEF-C1B2-17FE-8C65-6AD51CA713CA}"/>
              </a:ext>
            </a:extLst>
          </p:cNvPr>
          <p:cNvPicPr>
            <a:picLocks noChangeAspect="1"/>
          </p:cNvPicPr>
          <p:nvPr/>
        </p:nvPicPr>
        <p:blipFill>
          <a:blip r:embed="rId2"/>
          <a:stretch>
            <a:fillRect/>
          </a:stretch>
        </p:blipFill>
        <p:spPr>
          <a:xfrm>
            <a:off x="321820" y="1028397"/>
            <a:ext cx="3333750" cy="4476750"/>
          </a:xfrm>
          <a:prstGeom prst="rect">
            <a:avLst/>
          </a:prstGeom>
          <a:ln w="19050">
            <a:solidFill>
              <a:schemeClr val="tx1"/>
            </a:solidFill>
          </a:ln>
        </p:spPr>
      </p:pic>
      <p:sp>
        <p:nvSpPr>
          <p:cNvPr id="6" name="TextBox 5">
            <a:extLst>
              <a:ext uri="{FF2B5EF4-FFF2-40B4-BE49-F238E27FC236}">
                <a16:creationId xmlns:a16="http://schemas.microsoft.com/office/drawing/2014/main" id="{A25EBAD2-F12F-7EB5-75FB-E8215F977A2F}"/>
              </a:ext>
            </a:extLst>
          </p:cNvPr>
          <p:cNvSpPr txBox="1"/>
          <p:nvPr/>
        </p:nvSpPr>
        <p:spPr>
          <a:xfrm>
            <a:off x="383465" y="5589645"/>
            <a:ext cx="3583858" cy="1015663"/>
          </a:xfrm>
          <a:prstGeom prst="rect">
            <a:avLst/>
          </a:prstGeom>
          <a:noFill/>
        </p:spPr>
        <p:txBody>
          <a:bodyPr wrap="square" rtlCol="0">
            <a:spAutoFit/>
          </a:bodyPr>
          <a:lstStyle/>
          <a:p>
            <a:r>
              <a:rPr lang="en-US" sz="2300" b="1" dirty="0"/>
              <a:t>Dust Mites: </a:t>
            </a:r>
            <a:r>
              <a:rPr lang="en-US" b="0" i="1" dirty="0" err="1">
                <a:solidFill>
                  <a:srgbClr val="333333"/>
                </a:solidFill>
                <a:effectLst/>
                <a:latin typeface="Roboto" panose="02000000000000000000" pitchFamily="2" charset="0"/>
              </a:rPr>
              <a:t>Dermatophagoides</a:t>
            </a:r>
            <a:r>
              <a:rPr lang="en-US" b="0" i="1" dirty="0">
                <a:solidFill>
                  <a:srgbClr val="333333"/>
                </a:solidFill>
                <a:effectLst/>
                <a:latin typeface="Roboto" panose="02000000000000000000" pitchFamily="2" charset="0"/>
              </a:rPr>
              <a:t>.</a:t>
            </a:r>
            <a:r>
              <a:rPr lang="en-US" b="0" i="0" dirty="0">
                <a:solidFill>
                  <a:srgbClr val="333333"/>
                </a:solidFill>
                <a:effectLst/>
                <a:latin typeface="Roboto" panose="02000000000000000000" pitchFamily="2" charset="0"/>
              </a:rPr>
              <a:t> </a:t>
            </a:r>
          </a:p>
          <a:p>
            <a:r>
              <a:rPr lang="en-US" b="0" i="0" dirty="0">
                <a:solidFill>
                  <a:srgbClr val="333333"/>
                </a:solidFill>
                <a:effectLst/>
                <a:latin typeface="Roboto" panose="02000000000000000000" pitchFamily="2" charset="0"/>
              </a:rPr>
              <a:t>Whole Mount microscope slide.</a:t>
            </a:r>
          </a:p>
          <a:p>
            <a:r>
              <a:rPr lang="en-US" dirty="0">
                <a:solidFill>
                  <a:srgbClr val="333333"/>
                </a:solidFill>
                <a:latin typeface="Roboto" panose="02000000000000000000" pitchFamily="2" charset="0"/>
              </a:rPr>
              <a:t>Item# 307558</a:t>
            </a:r>
            <a:endParaRPr lang="en-US" dirty="0"/>
          </a:p>
        </p:txBody>
      </p:sp>
    </p:spTree>
    <p:extLst>
      <p:ext uri="{BB962C8B-B14F-4D97-AF65-F5344CB8AC3E}">
        <p14:creationId xmlns:p14="http://schemas.microsoft.com/office/powerpoint/2010/main" val="3711926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54BE4-B0DF-7AE5-3DD4-D66AAC4843C2}"/>
              </a:ext>
            </a:extLst>
          </p:cNvPr>
          <p:cNvPicPr>
            <a:picLocks noChangeAspect="1"/>
          </p:cNvPicPr>
          <p:nvPr/>
        </p:nvPicPr>
        <p:blipFill>
          <a:blip r:embed="rId2"/>
          <a:stretch>
            <a:fillRect/>
          </a:stretch>
        </p:blipFill>
        <p:spPr>
          <a:xfrm>
            <a:off x="608059" y="2968485"/>
            <a:ext cx="2949836" cy="3521172"/>
          </a:xfrm>
          <a:prstGeom prst="rect">
            <a:avLst/>
          </a:prstGeom>
          <a:ln w="19050">
            <a:solidFill>
              <a:schemeClr val="tx1"/>
            </a:solidFill>
          </a:ln>
        </p:spPr>
      </p:pic>
      <p:pic>
        <p:nvPicPr>
          <p:cNvPr id="5" name="Picture 4">
            <a:extLst>
              <a:ext uri="{FF2B5EF4-FFF2-40B4-BE49-F238E27FC236}">
                <a16:creationId xmlns:a16="http://schemas.microsoft.com/office/drawing/2014/main" id="{4449F23F-9543-F86B-73F4-9CD6860E4BC8}"/>
              </a:ext>
            </a:extLst>
          </p:cNvPr>
          <p:cNvPicPr>
            <a:picLocks noChangeAspect="1"/>
          </p:cNvPicPr>
          <p:nvPr/>
        </p:nvPicPr>
        <p:blipFill>
          <a:blip r:embed="rId3"/>
          <a:stretch>
            <a:fillRect/>
          </a:stretch>
        </p:blipFill>
        <p:spPr>
          <a:xfrm>
            <a:off x="7604962" y="2953735"/>
            <a:ext cx="3968060" cy="3521172"/>
          </a:xfrm>
          <a:prstGeom prst="rect">
            <a:avLst/>
          </a:prstGeom>
          <a:ln w="19050">
            <a:solidFill>
              <a:schemeClr val="tx1"/>
            </a:solidFill>
          </a:ln>
        </p:spPr>
      </p:pic>
      <p:pic>
        <p:nvPicPr>
          <p:cNvPr id="7" name="Picture 6">
            <a:extLst>
              <a:ext uri="{FF2B5EF4-FFF2-40B4-BE49-F238E27FC236}">
                <a16:creationId xmlns:a16="http://schemas.microsoft.com/office/drawing/2014/main" id="{1A0FBA2A-13BE-54F5-0FA9-B8043D0B6F55}"/>
              </a:ext>
            </a:extLst>
          </p:cNvPr>
          <p:cNvPicPr>
            <a:picLocks noChangeAspect="1"/>
          </p:cNvPicPr>
          <p:nvPr/>
        </p:nvPicPr>
        <p:blipFill>
          <a:blip r:embed="rId4"/>
          <a:stretch>
            <a:fillRect/>
          </a:stretch>
        </p:blipFill>
        <p:spPr>
          <a:xfrm>
            <a:off x="3815284" y="2959857"/>
            <a:ext cx="3521172" cy="3521172"/>
          </a:xfrm>
          <a:prstGeom prst="rect">
            <a:avLst/>
          </a:prstGeom>
          <a:ln w="19050">
            <a:solidFill>
              <a:schemeClr val="tx1"/>
            </a:solidFill>
          </a:ln>
        </p:spPr>
      </p:pic>
      <p:sp>
        <p:nvSpPr>
          <p:cNvPr id="9" name="TextBox 8">
            <a:extLst>
              <a:ext uri="{FF2B5EF4-FFF2-40B4-BE49-F238E27FC236}">
                <a16:creationId xmlns:a16="http://schemas.microsoft.com/office/drawing/2014/main" id="{BE8A2FDA-9469-F427-553C-82E0FE2CB7C7}"/>
              </a:ext>
            </a:extLst>
          </p:cNvPr>
          <p:cNvSpPr txBox="1"/>
          <p:nvPr/>
        </p:nvSpPr>
        <p:spPr>
          <a:xfrm>
            <a:off x="1069363" y="489867"/>
            <a:ext cx="10170942" cy="2369880"/>
          </a:xfrm>
          <a:prstGeom prst="rect">
            <a:avLst/>
          </a:prstGeom>
          <a:noFill/>
        </p:spPr>
        <p:txBody>
          <a:bodyPr wrap="square" rtlCol="0">
            <a:spAutoFit/>
          </a:bodyPr>
          <a:lstStyle/>
          <a:p>
            <a:r>
              <a:rPr lang="en-US" sz="3600" b="1" dirty="0"/>
              <a:t>There are many products on the market that will help you keep your microscopes clean and dust free.</a:t>
            </a:r>
          </a:p>
          <a:p>
            <a:r>
              <a:rPr lang="en-US" sz="3600" b="1" dirty="0"/>
              <a:t>Dust Brushes, Cans of Air, Lens Tissue, and Cleaners</a:t>
            </a:r>
          </a:p>
          <a:p>
            <a:endParaRPr lang="en-US" sz="2000" b="1" dirty="0"/>
          </a:p>
          <a:p>
            <a:r>
              <a:rPr lang="en-US" sz="2000" b="1" dirty="0"/>
              <a:t>Item # 633950                                    Item # 633970                                           Item # 591720</a:t>
            </a:r>
          </a:p>
        </p:txBody>
      </p:sp>
    </p:spTree>
    <p:extLst>
      <p:ext uri="{BB962C8B-B14F-4D97-AF65-F5344CB8AC3E}">
        <p14:creationId xmlns:p14="http://schemas.microsoft.com/office/powerpoint/2010/main" val="3656891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25BA61-A39A-4617-E778-BB405FF1804F}"/>
              </a:ext>
            </a:extLst>
          </p:cNvPr>
          <p:cNvSpPr txBox="1"/>
          <p:nvPr/>
        </p:nvSpPr>
        <p:spPr>
          <a:xfrm>
            <a:off x="532228" y="952048"/>
            <a:ext cx="11127544" cy="5078313"/>
          </a:xfrm>
          <a:prstGeom prst="rect">
            <a:avLst/>
          </a:prstGeom>
          <a:noFill/>
        </p:spPr>
        <p:txBody>
          <a:bodyPr wrap="square" rtlCol="0">
            <a:spAutoFit/>
          </a:bodyPr>
          <a:lstStyle/>
          <a:p>
            <a:pPr marL="571500" indent="-571500">
              <a:buFont typeface="Arial" panose="020B0604020202020204" pitchFamily="34" charset="0"/>
              <a:buChar char="•"/>
            </a:pPr>
            <a:r>
              <a:rPr lang="en-US" sz="3600" b="1" dirty="0"/>
              <a:t>The </a:t>
            </a:r>
            <a:r>
              <a:rPr lang="en-US" sz="3600" b="1" i="1" dirty="0"/>
              <a:t>eyepiece</a:t>
            </a:r>
            <a:r>
              <a:rPr lang="en-US" sz="3600" b="1" dirty="0"/>
              <a:t> and </a:t>
            </a:r>
            <a:r>
              <a:rPr lang="en-US" sz="3600" b="1" i="1" dirty="0"/>
              <a:t>objectives</a:t>
            </a:r>
            <a:r>
              <a:rPr lang="en-US" sz="3600" b="1" dirty="0"/>
              <a:t> and </a:t>
            </a:r>
            <a:r>
              <a:rPr lang="en-US" sz="3600" b="1" i="1" dirty="0"/>
              <a:t>condenser glass </a:t>
            </a:r>
            <a:r>
              <a:rPr lang="en-US" sz="3600" b="1" dirty="0"/>
              <a:t>will be the most noticeable areas where dust and debris will be visible. </a:t>
            </a:r>
          </a:p>
          <a:p>
            <a:pPr marL="571500" indent="-571500">
              <a:buFont typeface="Arial" panose="020B0604020202020204" pitchFamily="34" charset="0"/>
              <a:buChar char="•"/>
            </a:pPr>
            <a:r>
              <a:rPr lang="en-US" sz="3600" b="1" dirty="0"/>
              <a:t>It is good practice to clean the </a:t>
            </a:r>
            <a:r>
              <a:rPr lang="en-US" sz="3600" b="1" i="1" dirty="0"/>
              <a:t>eyepieces</a:t>
            </a:r>
            <a:r>
              <a:rPr lang="en-US" sz="3600" b="1" dirty="0"/>
              <a:t> after each session to prevent fingerprints and smudges from remaining on these glass surfaces. </a:t>
            </a:r>
          </a:p>
          <a:p>
            <a:pPr marL="571500" indent="-571500">
              <a:buFont typeface="Arial" panose="020B0604020202020204" pitchFamily="34" charset="0"/>
              <a:buChar char="•"/>
            </a:pPr>
            <a:r>
              <a:rPr lang="en-US" sz="3600" b="1" dirty="0"/>
              <a:t>A simple cleaning with a tiny drop of </a:t>
            </a:r>
            <a:r>
              <a:rPr lang="en-US" sz="3600" b="1" i="1" dirty="0"/>
              <a:t>optical lens cleaner </a:t>
            </a:r>
            <a:r>
              <a:rPr lang="en-US" sz="3600" b="1" dirty="0"/>
              <a:t>on a lens tissue is all that is needed. </a:t>
            </a:r>
          </a:p>
          <a:p>
            <a:pPr marL="571500" indent="-571500">
              <a:buFont typeface="Arial" panose="020B0604020202020204" pitchFamily="34" charset="0"/>
              <a:buChar char="•"/>
            </a:pPr>
            <a:r>
              <a:rPr lang="en-US" sz="3600" b="1" dirty="0"/>
              <a:t>Then cover with the </a:t>
            </a:r>
            <a:r>
              <a:rPr lang="en-US" sz="3600" b="1" i="1" dirty="0"/>
              <a:t>dust cover </a:t>
            </a:r>
            <a:r>
              <a:rPr lang="en-US" sz="3600" b="1" dirty="0"/>
              <a:t>for storage.</a:t>
            </a:r>
          </a:p>
        </p:txBody>
      </p:sp>
      <p:pic>
        <p:nvPicPr>
          <p:cNvPr id="3" name="Picture 2" descr="A black and white logo&#10;&#10;Description automatically generated">
            <a:extLst>
              <a:ext uri="{FF2B5EF4-FFF2-40B4-BE49-F238E27FC236}">
                <a16:creationId xmlns:a16="http://schemas.microsoft.com/office/drawing/2014/main" id="{CC6C45CC-42FF-829E-7734-96299FCD5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93003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D8F7D-05BB-5B7B-7099-10F894DD1758}"/>
              </a:ext>
            </a:extLst>
          </p:cNvPr>
          <p:cNvSpPr txBox="1"/>
          <p:nvPr/>
        </p:nvSpPr>
        <p:spPr>
          <a:xfrm>
            <a:off x="633045" y="309488"/>
            <a:ext cx="11201145" cy="3416320"/>
          </a:xfrm>
          <a:prstGeom prst="rect">
            <a:avLst/>
          </a:prstGeom>
          <a:noFill/>
        </p:spPr>
        <p:txBody>
          <a:bodyPr wrap="square">
            <a:spAutoFit/>
          </a:bodyPr>
          <a:lstStyle/>
          <a:p>
            <a:pPr marL="571500" indent="-571500">
              <a:buFont typeface="Arial" panose="020B0604020202020204" pitchFamily="34" charset="0"/>
              <a:buChar char="•"/>
            </a:pPr>
            <a:r>
              <a:rPr lang="en-US" sz="3600" b="1" dirty="0"/>
              <a:t>Another good practice is to occasionally clean your </a:t>
            </a:r>
            <a:r>
              <a:rPr lang="en-US" sz="3600" b="1" i="1" dirty="0"/>
              <a:t>slides</a:t>
            </a:r>
            <a:r>
              <a:rPr lang="en-US" sz="3600" b="1" dirty="0"/>
              <a:t> of fingerprints and dust. Anything on the slide surface will be seen in the scope’s eyepiece.</a:t>
            </a:r>
          </a:p>
          <a:p>
            <a:pPr marL="571500" indent="-571500">
              <a:buFont typeface="Arial" panose="020B0604020202020204" pitchFamily="34" charset="0"/>
              <a:buChar char="•"/>
            </a:pPr>
            <a:r>
              <a:rPr lang="en-US" sz="3600" b="1" dirty="0"/>
              <a:t>Optics are not sealed against water and liquids. </a:t>
            </a:r>
          </a:p>
          <a:p>
            <a:pPr marL="571500" indent="-571500">
              <a:buFont typeface="Arial" panose="020B0604020202020204" pitchFamily="34" charset="0"/>
              <a:buChar char="•"/>
            </a:pPr>
            <a:r>
              <a:rPr lang="en-US" sz="3600" b="1" dirty="0"/>
              <a:t>Never use any liquid that is not for </a:t>
            </a:r>
            <a:r>
              <a:rPr lang="en-US" sz="3600" b="1" i="1" u="sng" dirty="0"/>
              <a:t>optical</a:t>
            </a:r>
            <a:r>
              <a:rPr lang="en-US" sz="3600" b="1" dirty="0"/>
              <a:t> use on the </a:t>
            </a:r>
            <a:r>
              <a:rPr lang="en-US" sz="3600" b="1" i="1" dirty="0"/>
              <a:t>eyepieces, objectives, and condenser. </a:t>
            </a:r>
          </a:p>
        </p:txBody>
      </p:sp>
      <p:pic>
        <p:nvPicPr>
          <p:cNvPr id="9" name="Picture 8">
            <a:extLst>
              <a:ext uri="{FF2B5EF4-FFF2-40B4-BE49-F238E27FC236}">
                <a16:creationId xmlns:a16="http://schemas.microsoft.com/office/drawing/2014/main" id="{157D556D-E456-DA2A-C440-39B33B964763}"/>
              </a:ext>
            </a:extLst>
          </p:cNvPr>
          <p:cNvPicPr>
            <a:picLocks noChangeAspect="1"/>
          </p:cNvPicPr>
          <p:nvPr/>
        </p:nvPicPr>
        <p:blipFill>
          <a:blip r:embed="rId2"/>
          <a:stretch>
            <a:fillRect/>
          </a:stretch>
        </p:blipFill>
        <p:spPr>
          <a:xfrm>
            <a:off x="3172363" y="3828494"/>
            <a:ext cx="1860829" cy="2665828"/>
          </a:xfrm>
          <a:prstGeom prst="rect">
            <a:avLst/>
          </a:prstGeom>
          <a:ln w="19050">
            <a:solidFill>
              <a:schemeClr val="tx1"/>
            </a:solidFill>
          </a:ln>
        </p:spPr>
      </p:pic>
      <p:pic>
        <p:nvPicPr>
          <p:cNvPr id="11" name="Picture 10">
            <a:extLst>
              <a:ext uri="{FF2B5EF4-FFF2-40B4-BE49-F238E27FC236}">
                <a16:creationId xmlns:a16="http://schemas.microsoft.com/office/drawing/2014/main" id="{84B3A611-453B-88AE-D84E-90D5F55DC22F}"/>
              </a:ext>
            </a:extLst>
          </p:cNvPr>
          <p:cNvPicPr>
            <a:picLocks noChangeAspect="1"/>
          </p:cNvPicPr>
          <p:nvPr/>
        </p:nvPicPr>
        <p:blipFill>
          <a:blip r:embed="rId3"/>
          <a:stretch>
            <a:fillRect/>
          </a:stretch>
        </p:blipFill>
        <p:spPr>
          <a:xfrm>
            <a:off x="6480757" y="3801437"/>
            <a:ext cx="1860829" cy="2795571"/>
          </a:xfrm>
          <a:prstGeom prst="rect">
            <a:avLst/>
          </a:prstGeom>
          <a:ln w="19050">
            <a:solidFill>
              <a:schemeClr val="tx1"/>
            </a:solidFill>
          </a:ln>
        </p:spPr>
      </p:pic>
      <p:pic>
        <p:nvPicPr>
          <p:cNvPr id="2" name="Picture 1" descr="A black and white logo&#10;&#10;Description automatically generated">
            <a:extLst>
              <a:ext uri="{FF2B5EF4-FFF2-40B4-BE49-F238E27FC236}">
                <a16:creationId xmlns:a16="http://schemas.microsoft.com/office/drawing/2014/main" id="{F6FDD624-B44D-DFF9-63AE-1154BA331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402714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7A7BC-9418-31F1-020A-5AE4AEF0CAF6}"/>
              </a:ext>
            </a:extLst>
          </p:cNvPr>
          <p:cNvSpPr txBox="1"/>
          <p:nvPr/>
        </p:nvSpPr>
        <p:spPr>
          <a:xfrm>
            <a:off x="492369" y="454931"/>
            <a:ext cx="10874326" cy="8402300"/>
          </a:xfrm>
          <a:prstGeom prst="rect">
            <a:avLst/>
          </a:prstGeom>
          <a:noFill/>
        </p:spPr>
        <p:txBody>
          <a:bodyPr wrap="square" rtlCol="0">
            <a:spAutoFit/>
          </a:bodyPr>
          <a:lstStyle/>
          <a:p>
            <a:pPr marL="571500" indent="-571500">
              <a:buFont typeface="Arial" panose="020B0604020202020204" pitchFamily="34" charset="0"/>
              <a:buChar char="•"/>
            </a:pPr>
            <a:r>
              <a:rPr lang="en-US" sz="3600" b="1" dirty="0"/>
              <a:t>Cleaning the outside areas of the scope can be done with basic paper towels and nonabrasive cleaners with </a:t>
            </a:r>
            <a:r>
              <a:rPr lang="en-US" sz="3600" b="1" i="1" u="sng" dirty="0"/>
              <a:t>alcohol</a:t>
            </a:r>
            <a:r>
              <a:rPr lang="en-US" sz="3600" b="1" dirty="0"/>
              <a:t>. </a:t>
            </a:r>
          </a:p>
          <a:p>
            <a:pPr marL="571500" indent="-571500">
              <a:buFont typeface="Arial" panose="020B0604020202020204" pitchFamily="34" charset="0"/>
              <a:buChar char="•"/>
            </a:pPr>
            <a:r>
              <a:rPr lang="en-US" sz="3600" b="1" dirty="0"/>
              <a:t>There are many harsh, abrasive cleaners on the market that can damage the finish of the scope and the coatings on the optics. Never use them! </a:t>
            </a:r>
          </a:p>
          <a:p>
            <a:pPr marL="571500" indent="-571500">
              <a:buFont typeface="Arial" panose="020B0604020202020204" pitchFamily="34" charset="0"/>
              <a:buChar char="•"/>
            </a:pPr>
            <a:r>
              <a:rPr lang="en-US" sz="3600" b="1" dirty="0"/>
              <a:t>When cleaning the </a:t>
            </a:r>
            <a:r>
              <a:rPr lang="en-US" sz="3600" b="1" i="1" dirty="0"/>
              <a:t>eyepiece and objectives</a:t>
            </a:r>
            <a:r>
              <a:rPr lang="en-US" sz="3600" b="1" dirty="0"/>
              <a:t>, remove the dust first. Once the dry dust has been removed, you can clean the </a:t>
            </a:r>
            <a:r>
              <a:rPr lang="en-US" sz="3600" b="1" i="1" dirty="0"/>
              <a:t>optics</a:t>
            </a:r>
            <a:r>
              <a:rPr lang="en-US" sz="3600" b="1" dirty="0"/>
              <a:t>. </a:t>
            </a:r>
          </a:p>
          <a:p>
            <a:pPr marL="571500" indent="-571500">
              <a:buFont typeface="Arial" panose="020B0604020202020204" pitchFamily="34" charset="0"/>
              <a:buChar char="•"/>
            </a:pPr>
            <a:r>
              <a:rPr lang="en-US" sz="3600" b="1" dirty="0"/>
              <a:t>Always use a tiny drop of cleaner on the lens tissue and never directly on the </a:t>
            </a:r>
            <a:r>
              <a:rPr lang="en-US" sz="3600" b="1" i="1" dirty="0"/>
              <a:t>eyepiece or objective</a:t>
            </a:r>
            <a:r>
              <a:rPr lang="en-US" sz="3600" b="1" dirty="0"/>
              <a:t>. </a:t>
            </a:r>
          </a:p>
          <a:p>
            <a:endParaRPr lang="en-US" sz="3600" b="1" dirty="0"/>
          </a:p>
          <a:p>
            <a:endParaRPr lang="en-US" sz="3600" dirty="0"/>
          </a:p>
          <a:p>
            <a:endParaRPr lang="en-US" sz="3600" dirty="0"/>
          </a:p>
          <a:p>
            <a:endParaRPr lang="en-US" sz="3600" dirty="0"/>
          </a:p>
        </p:txBody>
      </p:sp>
      <p:pic>
        <p:nvPicPr>
          <p:cNvPr id="3" name="Picture 2" descr="A black and white logo&#10;&#10;Description automatically generated">
            <a:extLst>
              <a:ext uri="{FF2B5EF4-FFF2-40B4-BE49-F238E27FC236}">
                <a16:creationId xmlns:a16="http://schemas.microsoft.com/office/drawing/2014/main" id="{2AAB17D3-C609-A637-3FC0-E278D64D3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347832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5">
            <a:extLst>
              <a:ext uri="{FF2B5EF4-FFF2-40B4-BE49-F238E27FC236}">
                <a16:creationId xmlns:a16="http://schemas.microsoft.com/office/drawing/2014/main" id="{35D30EDB-17DD-4F4E-2812-A94EC8B5DD57}"/>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17937"/>
          <a:stretch>
            <a:fillRect/>
          </a:stretch>
        </p:blipFill>
        <p:spPr bwMode="auto">
          <a:xfrm>
            <a:off x="8390869" y="3275983"/>
            <a:ext cx="3891737" cy="35672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4">
            <a:extLst>
              <a:ext uri="{FF2B5EF4-FFF2-40B4-BE49-F238E27FC236}">
                <a16:creationId xmlns:a16="http://schemas.microsoft.com/office/drawing/2014/main" id="{672DF58F-19D7-0C40-CCF0-E0AD4373A93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252" y="3280190"/>
            <a:ext cx="4770414" cy="35778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BAC53676-AC53-1DDB-3A26-BAA3F56A8A5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319E7E63-AF49-D2E3-FCF4-B8998D7BD065}"/>
              </a:ext>
            </a:extLst>
          </p:cNvPr>
          <p:cNvSpPr>
            <a:spLocks noChangeArrowheads="1"/>
          </p:cNvSpPr>
          <p:nvPr/>
        </p:nvSpPr>
        <p:spPr bwMode="auto">
          <a:xfrm>
            <a:off x="685800" y="3705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DE4EA33B-9649-A8E1-5431-54CEDA867667}"/>
              </a:ext>
            </a:extLst>
          </p:cNvPr>
          <p:cNvSpPr txBox="1"/>
          <p:nvPr/>
        </p:nvSpPr>
        <p:spPr>
          <a:xfrm>
            <a:off x="544806" y="479316"/>
            <a:ext cx="10399859" cy="2308324"/>
          </a:xfrm>
          <a:prstGeom prst="rect">
            <a:avLst/>
          </a:prstGeom>
          <a:noFill/>
        </p:spPr>
        <p:txBody>
          <a:bodyPr wrap="square" rtlCol="0">
            <a:spAutoFit/>
          </a:bodyPr>
          <a:lstStyle/>
          <a:p>
            <a:r>
              <a:rPr lang="en-US" sz="3600" b="1" dirty="0"/>
              <a:t>When the scope has been subjected to liquid specimens, you may need to remove the </a:t>
            </a:r>
            <a:r>
              <a:rPr lang="en-US" sz="3600" b="1" i="1" dirty="0"/>
              <a:t>objective lens </a:t>
            </a:r>
            <a:r>
              <a:rPr lang="en-US" sz="3600" b="1" dirty="0"/>
              <a:t>and view through it to see what is blocking the light and preventing a quality image.</a:t>
            </a:r>
          </a:p>
        </p:txBody>
      </p:sp>
      <p:pic>
        <p:nvPicPr>
          <p:cNvPr id="5" name="Picture 4">
            <a:extLst>
              <a:ext uri="{FF2B5EF4-FFF2-40B4-BE49-F238E27FC236}">
                <a16:creationId xmlns:a16="http://schemas.microsoft.com/office/drawing/2014/main" id="{3ABFF7BA-7CE8-707D-C8C3-3602A3581903}"/>
              </a:ext>
            </a:extLst>
          </p:cNvPr>
          <p:cNvPicPr>
            <a:picLocks noChangeAspect="1"/>
          </p:cNvPicPr>
          <p:nvPr/>
        </p:nvPicPr>
        <p:blipFill>
          <a:blip r:embed="rId6"/>
          <a:stretch>
            <a:fillRect/>
          </a:stretch>
        </p:blipFill>
        <p:spPr>
          <a:xfrm>
            <a:off x="3711437" y="3275984"/>
            <a:ext cx="4770414" cy="3582015"/>
          </a:xfrm>
          <a:prstGeom prst="rect">
            <a:avLst/>
          </a:prstGeom>
        </p:spPr>
      </p:pic>
    </p:spTree>
    <p:extLst>
      <p:ext uri="{BB962C8B-B14F-4D97-AF65-F5344CB8AC3E}">
        <p14:creationId xmlns:p14="http://schemas.microsoft.com/office/powerpoint/2010/main" val="3599682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5619-CD42-E005-A18C-6F5B73BC4B9C}"/>
              </a:ext>
            </a:extLst>
          </p:cNvPr>
          <p:cNvSpPr>
            <a:spLocks noGrp="1"/>
          </p:cNvSpPr>
          <p:nvPr>
            <p:ph type="title"/>
          </p:nvPr>
        </p:nvSpPr>
        <p:spPr>
          <a:xfrm>
            <a:off x="676274" y="25686"/>
            <a:ext cx="10772775" cy="1331166"/>
          </a:xfrm>
        </p:spPr>
        <p:txBody>
          <a:bodyPr/>
          <a:lstStyle/>
          <a:p>
            <a:r>
              <a:rPr lang="en-US" b="1" dirty="0">
                <a:solidFill>
                  <a:schemeClr val="tx1"/>
                </a:solidFill>
              </a:rPr>
              <a:t>Safety First-Chemicals and PPE</a:t>
            </a:r>
          </a:p>
        </p:txBody>
      </p:sp>
      <p:sp>
        <p:nvSpPr>
          <p:cNvPr id="3" name="Content Placeholder 2">
            <a:extLst>
              <a:ext uri="{FF2B5EF4-FFF2-40B4-BE49-F238E27FC236}">
                <a16:creationId xmlns:a16="http://schemas.microsoft.com/office/drawing/2014/main" id="{BC7BD3D1-88A3-E075-BABC-0AD519918163}"/>
              </a:ext>
            </a:extLst>
          </p:cNvPr>
          <p:cNvSpPr>
            <a:spLocks noGrp="1"/>
          </p:cNvSpPr>
          <p:nvPr>
            <p:ph idx="1"/>
          </p:nvPr>
        </p:nvSpPr>
        <p:spPr>
          <a:xfrm>
            <a:off x="676656" y="1171044"/>
            <a:ext cx="10753725" cy="4656495"/>
          </a:xfrm>
        </p:spPr>
        <p:txBody>
          <a:bodyPr>
            <a:normAutofit fontScale="85000" lnSpcReduction="10000"/>
          </a:bodyPr>
          <a:lstStyle/>
          <a:p>
            <a:r>
              <a:rPr lang="en-US" sz="3600" b="1" dirty="0"/>
              <a:t>At the beginning of every school year check for the following:</a:t>
            </a:r>
          </a:p>
          <a:p>
            <a:pPr>
              <a:buFont typeface="Arial" panose="020B0604020202020204" pitchFamily="34" charset="0"/>
              <a:buChar char="•"/>
            </a:pPr>
            <a:r>
              <a:rPr lang="en-US" sz="3600" b="1" dirty="0"/>
              <a:t>Adequate numbers of PPE- goggles, safety glasses, gloves, aprons, etc.</a:t>
            </a:r>
          </a:p>
          <a:p>
            <a:pPr>
              <a:buFont typeface="Arial" panose="020B0604020202020204" pitchFamily="34" charset="0"/>
              <a:buChar char="•"/>
            </a:pPr>
            <a:r>
              <a:rPr lang="en-US" sz="3600" b="1" dirty="0"/>
              <a:t>Updated school/district chemical hygiene plan.</a:t>
            </a:r>
          </a:p>
          <a:p>
            <a:pPr>
              <a:buFont typeface="Arial" panose="020B0604020202020204" pitchFamily="34" charset="0"/>
              <a:buChar char="•"/>
            </a:pPr>
            <a:r>
              <a:rPr lang="en-US" sz="3600" b="1" dirty="0"/>
              <a:t>Updated </a:t>
            </a:r>
            <a:r>
              <a:rPr lang="en-US" sz="3600" b="1" dirty="0">
                <a:hlinkClick r:id="rId2"/>
              </a:rPr>
              <a:t>SDS</a:t>
            </a:r>
            <a:r>
              <a:rPr lang="en-US" sz="3600" b="1" dirty="0"/>
              <a:t> lists or printed copies in every lab room, chemical storage room, and even the fire station that services the school. </a:t>
            </a:r>
          </a:p>
          <a:p>
            <a:pPr>
              <a:buFont typeface="Arial" panose="020B0604020202020204" pitchFamily="34" charset="0"/>
              <a:buChar char="•"/>
            </a:pPr>
            <a:r>
              <a:rPr lang="en-US" sz="3600" b="1" u="sng" dirty="0">
                <a:solidFill>
                  <a:srgbClr val="FF0000"/>
                </a:solidFill>
              </a:rPr>
              <a:t>SDS Sections 2,4,6,7, and 8 spell out hazards, PPE, first aid, and clean-up.  Be familiar with information and share with students.</a:t>
            </a:r>
            <a:endParaRPr lang="en-US" sz="3600" b="1" dirty="0"/>
          </a:p>
          <a:p>
            <a:pPr>
              <a:buFont typeface="Arial" panose="020B0604020202020204" pitchFamily="34" charset="0"/>
              <a:buChar char="•"/>
            </a:pPr>
            <a:r>
              <a:rPr lang="en-US" sz="3600" b="1" dirty="0"/>
              <a:t>Know your district/school hazardous chemical disposal procedures.</a:t>
            </a:r>
          </a:p>
          <a:p>
            <a:pPr>
              <a:buFont typeface="Arial" panose="020B0604020202020204" pitchFamily="34" charset="0"/>
              <a:buChar char="•"/>
            </a:pPr>
            <a:endParaRPr lang="en-US" sz="3600" b="1" dirty="0"/>
          </a:p>
        </p:txBody>
      </p:sp>
    </p:spTree>
    <p:extLst>
      <p:ext uri="{BB962C8B-B14F-4D97-AF65-F5344CB8AC3E}">
        <p14:creationId xmlns:p14="http://schemas.microsoft.com/office/powerpoint/2010/main" val="37477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5619-CD42-E005-A18C-6F5B73BC4B9C}"/>
              </a:ext>
            </a:extLst>
          </p:cNvPr>
          <p:cNvSpPr>
            <a:spLocks noGrp="1"/>
          </p:cNvSpPr>
          <p:nvPr>
            <p:ph type="title"/>
          </p:nvPr>
        </p:nvSpPr>
        <p:spPr>
          <a:xfrm>
            <a:off x="676274" y="25686"/>
            <a:ext cx="10772775" cy="1331166"/>
          </a:xfrm>
        </p:spPr>
        <p:txBody>
          <a:bodyPr/>
          <a:lstStyle/>
          <a:p>
            <a:r>
              <a:rPr lang="en-US" b="1" dirty="0">
                <a:solidFill>
                  <a:schemeClr val="tx1"/>
                </a:solidFill>
              </a:rPr>
              <a:t>Safety First- Equipment</a:t>
            </a:r>
          </a:p>
        </p:txBody>
      </p:sp>
      <p:sp>
        <p:nvSpPr>
          <p:cNvPr id="3" name="Content Placeholder 2">
            <a:extLst>
              <a:ext uri="{FF2B5EF4-FFF2-40B4-BE49-F238E27FC236}">
                <a16:creationId xmlns:a16="http://schemas.microsoft.com/office/drawing/2014/main" id="{BC7BD3D1-88A3-E075-BABC-0AD519918163}"/>
              </a:ext>
            </a:extLst>
          </p:cNvPr>
          <p:cNvSpPr>
            <a:spLocks noGrp="1"/>
          </p:cNvSpPr>
          <p:nvPr>
            <p:ph idx="1"/>
          </p:nvPr>
        </p:nvSpPr>
        <p:spPr>
          <a:xfrm>
            <a:off x="676656" y="1274280"/>
            <a:ext cx="10753725" cy="4656495"/>
          </a:xfrm>
        </p:spPr>
        <p:txBody>
          <a:bodyPr>
            <a:normAutofit fontScale="92500"/>
          </a:bodyPr>
          <a:lstStyle/>
          <a:p>
            <a:r>
              <a:rPr lang="en-US" sz="3600" b="1" dirty="0"/>
              <a:t>At the beginning of every school year check for the following:</a:t>
            </a:r>
          </a:p>
          <a:p>
            <a:pPr>
              <a:buFont typeface="Arial" panose="020B0604020202020204" pitchFamily="34" charset="0"/>
              <a:buChar char="•"/>
            </a:pPr>
            <a:r>
              <a:rPr lang="en-US" sz="3600" b="1" dirty="0"/>
              <a:t>Broken, chipped, or cracked glassware.</a:t>
            </a:r>
          </a:p>
          <a:p>
            <a:pPr>
              <a:buFont typeface="Arial" panose="020B0604020202020204" pitchFamily="34" charset="0"/>
              <a:buChar char="•"/>
            </a:pPr>
            <a:r>
              <a:rPr lang="en-US" sz="3600" b="1" dirty="0"/>
              <a:t>Frayed electrical cords.</a:t>
            </a:r>
          </a:p>
          <a:p>
            <a:pPr>
              <a:buFont typeface="Arial" panose="020B0604020202020204" pitchFamily="34" charset="0"/>
              <a:buChar char="•"/>
            </a:pPr>
            <a:r>
              <a:rPr lang="en-US" sz="3600" b="1" dirty="0"/>
              <a:t>Safety equipment is in working order and is easily accessible. (eyewash, fume hood or exhaust fan, fire extinguisher, fire blanket, first aid kit, broken glass and hazards containers, chemical spill kits, etc.).</a:t>
            </a:r>
          </a:p>
          <a:p>
            <a:pPr>
              <a:buFont typeface="Arial" panose="020B0604020202020204" pitchFamily="34" charset="0"/>
              <a:buChar char="•"/>
            </a:pPr>
            <a:r>
              <a:rPr lang="en-US" sz="3600" b="1" dirty="0"/>
              <a:t>Battery powered equipment has batteries and no signs of corrosion.</a:t>
            </a:r>
          </a:p>
        </p:txBody>
      </p:sp>
      <p:pic>
        <p:nvPicPr>
          <p:cNvPr id="4" name="Picture 3" descr="A black and white logo&#10;&#10;Description automatically generated">
            <a:extLst>
              <a:ext uri="{FF2B5EF4-FFF2-40B4-BE49-F238E27FC236}">
                <a16:creationId xmlns:a16="http://schemas.microsoft.com/office/drawing/2014/main" id="{BA04E5F9-C2E3-935B-CEC1-D1B6D1CD5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26142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0D55B-6B1E-91EB-3B6B-97DBFB200C16}"/>
              </a:ext>
            </a:extLst>
          </p:cNvPr>
          <p:cNvPicPr>
            <a:picLocks noChangeAspect="1"/>
          </p:cNvPicPr>
          <p:nvPr/>
        </p:nvPicPr>
        <p:blipFill>
          <a:blip r:embed="rId2"/>
          <a:stretch>
            <a:fillRect/>
          </a:stretch>
        </p:blipFill>
        <p:spPr>
          <a:xfrm>
            <a:off x="723764" y="-104604"/>
            <a:ext cx="8325800" cy="7563816"/>
          </a:xfrm>
          <a:prstGeom prst="rect">
            <a:avLst/>
          </a:prstGeom>
        </p:spPr>
      </p:pic>
      <p:pic>
        <p:nvPicPr>
          <p:cNvPr id="2" name="Picture 1" descr="A black and white logo&#10;&#10;Description automatically generated">
            <a:extLst>
              <a:ext uri="{FF2B5EF4-FFF2-40B4-BE49-F238E27FC236}">
                <a16:creationId xmlns:a16="http://schemas.microsoft.com/office/drawing/2014/main" id="{85727619-2165-1AB9-8312-3C3FC598E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
        <p:nvSpPr>
          <p:cNvPr id="4" name="TextBox 3">
            <a:extLst>
              <a:ext uri="{FF2B5EF4-FFF2-40B4-BE49-F238E27FC236}">
                <a16:creationId xmlns:a16="http://schemas.microsoft.com/office/drawing/2014/main" id="{C8076053-E62D-27DF-295E-AD89D1081EA1}"/>
              </a:ext>
            </a:extLst>
          </p:cNvPr>
          <p:cNvSpPr txBox="1"/>
          <p:nvPr/>
        </p:nvSpPr>
        <p:spPr>
          <a:xfrm>
            <a:off x="9261987" y="1917290"/>
            <a:ext cx="2648860" cy="2308324"/>
          </a:xfrm>
          <a:prstGeom prst="rect">
            <a:avLst/>
          </a:prstGeom>
          <a:noFill/>
        </p:spPr>
        <p:txBody>
          <a:bodyPr wrap="square" rtlCol="0">
            <a:spAutoFit/>
          </a:bodyPr>
          <a:lstStyle/>
          <a:p>
            <a:r>
              <a:rPr lang="en-US" sz="4800" b="1" dirty="0"/>
              <a:t>Know your scope</a:t>
            </a:r>
          </a:p>
        </p:txBody>
      </p:sp>
    </p:spTree>
    <p:extLst>
      <p:ext uri="{BB962C8B-B14F-4D97-AF65-F5344CB8AC3E}">
        <p14:creationId xmlns:p14="http://schemas.microsoft.com/office/powerpoint/2010/main" val="369427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5619-CD42-E005-A18C-6F5B73BC4B9C}"/>
              </a:ext>
            </a:extLst>
          </p:cNvPr>
          <p:cNvSpPr>
            <a:spLocks noGrp="1"/>
          </p:cNvSpPr>
          <p:nvPr>
            <p:ph type="title"/>
          </p:nvPr>
        </p:nvSpPr>
        <p:spPr>
          <a:xfrm>
            <a:off x="676274" y="25686"/>
            <a:ext cx="10772775" cy="1331166"/>
          </a:xfrm>
        </p:spPr>
        <p:txBody>
          <a:bodyPr/>
          <a:lstStyle/>
          <a:p>
            <a:r>
              <a:rPr lang="en-US" b="1" dirty="0">
                <a:solidFill>
                  <a:schemeClr val="tx1"/>
                </a:solidFill>
              </a:rPr>
              <a:t>Safety First-Students and Parents</a:t>
            </a:r>
          </a:p>
        </p:txBody>
      </p:sp>
      <p:sp>
        <p:nvSpPr>
          <p:cNvPr id="3" name="Content Placeholder 2">
            <a:extLst>
              <a:ext uri="{FF2B5EF4-FFF2-40B4-BE49-F238E27FC236}">
                <a16:creationId xmlns:a16="http://schemas.microsoft.com/office/drawing/2014/main" id="{BC7BD3D1-88A3-E075-BABC-0AD519918163}"/>
              </a:ext>
            </a:extLst>
          </p:cNvPr>
          <p:cNvSpPr>
            <a:spLocks noGrp="1"/>
          </p:cNvSpPr>
          <p:nvPr>
            <p:ph idx="1"/>
          </p:nvPr>
        </p:nvSpPr>
        <p:spPr>
          <a:xfrm>
            <a:off x="676656" y="1701972"/>
            <a:ext cx="10753725" cy="4656495"/>
          </a:xfrm>
        </p:spPr>
        <p:txBody>
          <a:bodyPr>
            <a:normAutofit/>
          </a:bodyPr>
          <a:lstStyle/>
          <a:p>
            <a:r>
              <a:rPr lang="en-US" sz="3600" b="1" dirty="0"/>
              <a:t>At the beginning of every school year check for the following:</a:t>
            </a:r>
          </a:p>
          <a:p>
            <a:pPr>
              <a:buFont typeface="Arial" panose="020B0604020202020204" pitchFamily="34" charset="0"/>
              <a:buChar char="•"/>
            </a:pPr>
            <a:r>
              <a:rPr lang="en-US" sz="3600" b="1" dirty="0"/>
              <a:t>Have a </a:t>
            </a:r>
            <a:r>
              <a:rPr lang="en-US" sz="3600" b="1" dirty="0">
                <a:hlinkClick r:id="rId2"/>
              </a:rPr>
              <a:t>general</a:t>
            </a:r>
            <a:r>
              <a:rPr lang="en-US" sz="3600" b="1" dirty="0"/>
              <a:t> or </a:t>
            </a:r>
            <a:r>
              <a:rPr lang="en-US" sz="3600" b="1" dirty="0">
                <a:hlinkClick r:id="rId2"/>
              </a:rPr>
              <a:t>course specific </a:t>
            </a:r>
            <a:r>
              <a:rPr lang="en-US" sz="3600" b="1" dirty="0"/>
              <a:t>safety agreement for student and parent signatures. </a:t>
            </a:r>
          </a:p>
          <a:p>
            <a:pPr>
              <a:buFont typeface="Arial" panose="020B0604020202020204" pitchFamily="34" charset="0"/>
              <a:buChar char="•"/>
            </a:pPr>
            <a:r>
              <a:rPr lang="en-US" sz="3600" b="1" dirty="0"/>
              <a:t>Organize the room to ensure there is adequate </a:t>
            </a:r>
            <a:r>
              <a:rPr lang="en-US" sz="3600" b="1" i="1" u="sng" dirty="0"/>
              <a:t>space </a:t>
            </a:r>
            <a:r>
              <a:rPr lang="en-US" sz="3600" b="1" dirty="0"/>
              <a:t>for movement, equipment dispersal, and access to safety equipment.</a:t>
            </a:r>
          </a:p>
          <a:p>
            <a:pPr>
              <a:buFont typeface="Arial" panose="020B0604020202020204" pitchFamily="34" charset="0"/>
              <a:buChar char="•"/>
            </a:pPr>
            <a:endParaRPr lang="en-US" sz="3600" b="1" dirty="0"/>
          </a:p>
        </p:txBody>
      </p:sp>
      <p:pic>
        <p:nvPicPr>
          <p:cNvPr id="4" name="Picture 3" descr="A black and white logo&#10;&#10;Description automatically generated">
            <a:extLst>
              <a:ext uri="{FF2B5EF4-FFF2-40B4-BE49-F238E27FC236}">
                <a16:creationId xmlns:a16="http://schemas.microsoft.com/office/drawing/2014/main" id="{84B928EC-17D0-C7AA-EFD7-126D8A65E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5722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2C7BA-B7EC-3912-C27C-A415FDAC57DD}"/>
              </a:ext>
            </a:extLst>
          </p:cNvPr>
          <p:cNvSpPr>
            <a:spLocks noGrp="1"/>
          </p:cNvSpPr>
          <p:nvPr>
            <p:ph type="title"/>
          </p:nvPr>
        </p:nvSpPr>
        <p:spPr>
          <a:xfrm>
            <a:off x="8173212" y="499533"/>
            <a:ext cx="3401568" cy="1920240"/>
          </a:xfrm>
        </p:spPr>
        <p:txBody>
          <a:bodyPr anchor="b">
            <a:normAutofit/>
          </a:bodyPr>
          <a:lstStyle/>
          <a:p>
            <a:r>
              <a:rPr lang="en-US" sz="4000" b="1">
                <a:solidFill>
                  <a:srgbClr val="FFFFFF"/>
                </a:solidFill>
              </a:rPr>
              <a:t>Get to know your equipment:</a:t>
            </a:r>
          </a:p>
        </p:txBody>
      </p:sp>
      <p:pic>
        <p:nvPicPr>
          <p:cNvPr id="5" name="Picture 4" descr="A scale with a container of blue substance and other objects on a table&#10;&#10;Description automatically generated with medium confidence">
            <a:extLst>
              <a:ext uri="{FF2B5EF4-FFF2-40B4-BE49-F238E27FC236}">
                <a16:creationId xmlns:a16="http://schemas.microsoft.com/office/drawing/2014/main" id="{4A1722DC-A528-670A-2012-66A74B85695D}"/>
              </a:ext>
            </a:extLst>
          </p:cNvPr>
          <p:cNvPicPr>
            <a:picLocks noChangeAspect="1"/>
          </p:cNvPicPr>
          <p:nvPr/>
        </p:nvPicPr>
        <p:blipFill rotWithShape="1">
          <a:blip r:embed="rId2">
            <a:extLst>
              <a:ext uri="{28A0092B-C50C-407E-A947-70E740481C1C}">
                <a14:useLocalDpi xmlns:a14="http://schemas.microsoft.com/office/drawing/2010/main" val="0"/>
              </a:ext>
            </a:extLst>
          </a:blip>
          <a:srcRect l="2717" r="13016"/>
          <a:stretch/>
        </p:blipFill>
        <p:spPr>
          <a:xfrm>
            <a:off x="633999" y="640080"/>
            <a:ext cx="6278529" cy="5588101"/>
          </a:xfrm>
          <a:prstGeom prst="rect">
            <a:avLst/>
          </a:prstGeom>
        </p:spPr>
      </p:pic>
      <p:sp>
        <p:nvSpPr>
          <p:cNvPr id="3" name="Content Placeholder 2">
            <a:extLst>
              <a:ext uri="{FF2B5EF4-FFF2-40B4-BE49-F238E27FC236}">
                <a16:creationId xmlns:a16="http://schemas.microsoft.com/office/drawing/2014/main" id="{7697FD84-5435-8FCB-2EEF-F02F5D41C236}"/>
              </a:ext>
            </a:extLst>
          </p:cNvPr>
          <p:cNvSpPr>
            <a:spLocks noGrp="1"/>
          </p:cNvSpPr>
          <p:nvPr>
            <p:ph idx="1"/>
          </p:nvPr>
        </p:nvSpPr>
        <p:spPr>
          <a:xfrm>
            <a:off x="8173212" y="2734563"/>
            <a:ext cx="3401568" cy="3358092"/>
          </a:xfrm>
        </p:spPr>
        <p:txBody>
          <a:bodyPr>
            <a:normAutofit/>
          </a:bodyPr>
          <a:lstStyle/>
          <a:p>
            <a:pPr>
              <a:buClr>
                <a:schemeClr val="bg1"/>
              </a:buClr>
              <a:buSzPct val="120000"/>
              <a:buFont typeface="Wingdings" panose="05000000000000000000" pitchFamily="2" charset="2"/>
              <a:buChar char="ü"/>
            </a:pPr>
            <a:r>
              <a:rPr lang="en-US" sz="3600" b="1" dirty="0"/>
              <a:t>Microscopes</a:t>
            </a:r>
          </a:p>
          <a:p>
            <a:pPr>
              <a:buFont typeface="Wingdings" panose="05000000000000000000" pitchFamily="2" charset="2"/>
              <a:buChar char="q"/>
            </a:pPr>
            <a:r>
              <a:rPr lang="en-US" sz="3600" b="1" dirty="0"/>
              <a:t>Glassware and 	plasticware</a:t>
            </a:r>
          </a:p>
          <a:p>
            <a:pPr>
              <a:buFont typeface="Wingdings" panose="05000000000000000000" pitchFamily="2" charset="2"/>
              <a:buChar char="q"/>
            </a:pPr>
            <a:r>
              <a:rPr lang="en-US" sz="3600" b="1" dirty="0"/>
              <a:t>Electronic 	balances</a:t>
            </a:r>
          </a:p>
        </p:txBody>
      </p:sp>
      <p:pic>
        <p:nvPicPr>
          <p:cNvPr id="6" name="Picture 5" descr="A black and white logo&#10;&#10;Description automatically generated">
            <a:extLst>
              <a:ext uri="{FF2B5EF4-FFF2-40B4-BE49-F238E27FC236}">
                <a16:creationId xmlns:a16="http://schemas.microsoft.com/office/drawing/2014/main" id="{C98DEC8B-FC9F-C15B-E92D-E34DA223E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2742985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899A-1791-20A5-571D-E0E8FB6FB46A}"/>
              </a:ext>
            </a:extLst>
          </p:cNvPr>
          <p:cNvSpPr>
            <a:spLocks noGrp="1"/>
          </p:cNvSpPr>
          <p:nvPr>
            <p:ph type="title"/>
          </p:nvPr>
        </p:nvSpPr>
        <p:spPr/>
        <p:txBody>
          <a:bodyPr/>
          <a:lstStyle/>
          <a:p>
            <a:r>
              <a:rPr lang="en-US" b="1" dirty="0">
                <a:solidFill>
                  <a:schemeClr val="tx1"/>
                </a:solidFill>
              </a:rPr>
              <a:t>Glassware and Plasticware</a:t>
            </a:r>
          </a:p>
        </p:txBody>
      </p:sp>
      <p:sp>
        <p:nvSpPr>
          <p:cNvPr id="3" name="Content Placeholder 2">
            <a:extLst>
              <a:ext uri="{FF2B5EF4-FFF2-40B4-BE49-F238E27FC236}">
                <a16:creationId xmlns:a16="http://schemas.microsoft.com/office/drawing/2014/main" id="{404A2BA8-9CAA-D518-7BBB-10F6B5B5BB8F}"/>
              </a:ext>
            </a:extLst>
          </p:cNvPr>
          <p:cNvSpPr>
            <a:spLocks noGrp="1"/>
          </p:cNvSpPr>
          <p:nvPr>
            <p:ph idx="1"/>
          </p:nvPr>
        </p:nvSpPr>
        <p:spPr/>
        <p:txBody>
          <a:bodyPr>
            <a:normAutofit/>
          </a:bodyPr>
          <a:lstStyle/>
          <a:p>
            <a:pPr marL="742950" indent="-742950">
              <a:buFont typeface="+mj-lt"/>
              <a:buAutoNum type="arabicPeriod"/>
            </a:pPr>
            <a:r>
              <a:rPr lang="en-US" sz="3600" b="1" dirty="0"/>
              <a:t>What determines the use of glassware/plasticware?</a:t>
            </a:r>
          </a:p>
          <a:p>
            <a:pPr marL="742950" indent="-742950">
              <a:buFont typeface="+mj-lt"/>
              <a:buAutoNum type="arabicPeriod"/>
            </a:pPr>
            <a:r>
              <a:rPr lang="en-US" sz="3600" b="1" dirty="0"/>
              <a:t>What information is found on glassware and plasticware?</a:t>
            </a:r>
          </a:p>
          <a:p>
            <a:pPr marL="742950" indent="-742950">
              <a:buFont typeface="+mj-lt"/>
              <a:buAutoNum type="arabicPeriod"/>
            </a:pPr>
            <a:r>
              <a:rPr lang="en-US" sz="3600" b="1" dirty="0"/>
              <a:t>Carefully unwrap the glassware in your table bag.</a:t>
            </a:r>
          </a:p>
          <a:p>
            <a:pPr marL="742950" indent="-742950">
              <a:buFont typeface="+mj-lt"/>
              <a:buAutoNum type="arabicPeriod"/>
            </a:pPr>
            <a:r>
              <a:rPr lang="en-US" sz="3600" b="1" dirty="0"/>
              <a:t>Examine each one carefully.</a:t>
            </a:r>
          </a:p>
          <a:p>
            <a:pPr marL="742950" indent="-742950">
              <a:buFont typeface="+mj-lt"/>
              <a:buAutoNum type="arabicPeriod"/>
            </a:pPr>
            <a:r>
              <a:rPr lang="en-US" sz="3600" b="1" dirty="0"/>
              <a:t>What are their uses?</a:t>
            </a:r>
          </a:p>
        </p:txBody>
      </p:sp>
    </p:spTree>
    <p:extLst>
      <p:ext uri="{BB962C8B-B14F-4D97-AF65-F5344CB8AC3E}">
        <p14:creationId xmlns:p14="http://schemas.microsoft.com/office/powerpoint/2010/main" val="284146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2C7BA-B7EC-3912-C27C-A415FDAC57DD}"/>
              </a:ext>
            </a:extLst>
          </p:cNvPr>
          <p:cNvSpPr>
            <a:spLocks noGrp="1"/>
          </p:cNvSpPr>
          <p:nvPr>
            <p:ph type="title"/>
          </p:nvPr>
        </p:nvSpPr>
        <p:spPr>
          <a:xfrm>
            <a:off x="8173212" y="499533"/>
            <a:ext cx="3401568" cy="1920240"/>
          </a:xfrm>
        </p:spPr>
        <p:txBody>
          <a:bodyPr anchor="b">
            <a:normAutofit/>
          </a:bodyPr>
          <a:lstStyle/>
          <a:p>
            <a:r>
              <a:rPr lang="en-US" sz="4000" b="1">
                <a:solidFill>
                  <a:srgbClr val="FFFFFF"/>
                </a:solidFill>
              </a:rPr>
              <a:t>Get to know your equipment:</a:t>
            </a:r>
          </a:p>
        </p:txBody>
      </p:sp>
      <p:pic>
        <p:nvPicPr>
          <p:cNvPr id="4" name="Picture 3" descr="A scale with a container of blue substance and other objects on a table&#10;&#10;Description automatically generated with medium confidence">
            <a:extLst>
              <a:ext uri="{FF2B5EF4-FFF2-40B4-BE49-F238E27FC236}">
                <a16:creationId xmlns:a16="http://schemas.microsoft.com/office/drawing/2014/main" id="{FB2B1AE5-48BF-0F82-5312-1ADBEC7169ED}"/>
              </a:ext>
            </a:extLst>
          </p:cNvPr>
          <p:cNvPicPr>
            <a:picLocks noChangeAspect="1"/>
          </p:cNvPicPr>
          <p:nvPr/>
        </p:nvPicPr>
        <p:blipFill rotWithShape="1">
          <a:blip r:embed="rId2">
            <a:extLst>
              <a:ext uri="{28A0092B-C50C-407E-A947-70E740481C1C}">
                <a14:useLocalDpi xmlns:a14="http://schemas.microsoft.com/office/drawing/2010/main" val="0"/>
              </a:ext>
            </a:extLst>
          </a:blip>
          <a:srcRect l="2717" r="13016"/>
          <a:stretch/>
        </p:blipFill>
        <p:spPr>
          <a:xfrm>
            <a:off x="633999" y="640080"/>
            <a:ext cx="6278529" cy="5588101"/>
          </a:xfrm>
          <a:prstGeom prst="rect">
            <a:avLst/>
          </a:prstGeom>
        </p:spPr>
      </p:pic>
      <p:sp>
        <p:nvSpPr>
          <p:cNvPr id="3" name="Content Placeholder 2">
            <a:extLst>
              <a:ext uri="{FF2B5EF4-FFF2-40B4-BE49-F238E27FC236}">
                <a16:creationId xmlns:a16="http://schemas.microsoft.com/office/drawing/2014/main" id="{7697FD84-5435-8FCB-2EEF-F02F5D41C236}"/>
              </a:ext>
            </a:extLst>
          </p:cNvPr>
          <p:cNvSpPr>
            <a:spLocks noGrp="1"/>
          </p:cNvSpPr>
          <p:nvPr>
            <p:ph idx="1"/>
          </p:nvPr>
        </p:nvSpPr>
        <p:spPr>
          <a:xfrm>
            <a:off x="8173212" y="2659613"/>
            <a:ext cx="3401568" cy="3358092"/>
          </a:xfrm>
        </p:spPr>
        <p:txBody>
          <a:bodyPr>
            <a:normAutofit/>
          </a:bodyPr>
          <a:lstStyle/>
          <a:p>
            <a:pPr>
              <a:buClr>
                <a:schemeClr val="bg1"/>
              </a:buClr>
              <a:buSzPct val="120000"/>
              <a:buFont typeface="Wingdings" panose="05000000000000000000" pitchFamily="2" charset="2"/>
              <a:buChar char="ü"/>
            </a:pPr>
            <a:r>
              <a:rPr lang="en-US" sz="3600" b="1" dirty="0"/>
              <a:t>Microscopes</a:t>
            </a:r>
          </a:p>
          <a:p>
            <a:pPr>
              <a:buClr>
                <a:schemeClr val="bg1"/>
              </a:buClr>
              <a:buSzPct val="120000"/>
              <a:buFont typeface="Wingdings" panose="05000000000000000000" pitchFamily="2" charset="2"/>
              <a:buChar char="ü"/>
            </a:pPr>
            <a:r>
              <a:rPr lang="en-US" sz="3600" b="1" dirty="0"/>
              <a:t>Glassware and 	plasticware</a:t>
            </a:r>
          </a:p>
          <a:p>
            <a:pPr>
              <a:buFont typeface="Wingdings" panose="05000000000000000000" pitchFamily="2" charset="2"/>
              <a:buChar char="q"/>
            </a:pPr>
            <a:r>
              <a:rPr lang="en-US" sz="3600" b="1" dirty="0"/>
              <a:t>Electronic 	balances</a:t>
            </a:r>
          </a:p>
        </p:txBody>
      </p:sp>
      <p:pic>
        <p:nvPicPr>
          <p:cNvPr id="5" name="Picture 4" descr="A black and white logo&#10;&#10;Description automatically generated">
            <a:extLst>
              <a:ext uri="{FF2B5EF4-FFF2-40B4-BE49-F238E27FC236}">
                <a16:creationId xmlns:a16="http://schemas.microsoft.com/office/drawing/2014/main" id="{AC946CD3-5DC8-8AA3-3140-D7CA6D13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3079626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8A6F-EF59-FC3F-B1FD-308822BFDA77}"/>
              </a:ext>
            </a:extLst>
          </p:cNvPr>
          <p:cNvSpPr>
            <a:spLocks noGrp="1"/>
          </p:cNvSpPr>
          <p:nvPr>
            <p:ph type="title"/>
          </p:nvPr>
        </p:nvSpPr>
        <p:spPr>
          <a:xfrm>
            <a:off x="657224" y="-31395"/>
            <a:ext cx="10772775" cy="1658198"/>
          </a:xfrm>
        </p:spPr>
        <p:txBody>
          <a:bodyPr/>
          <a:lstStyle/>
          <a:p>
            <a:r>
              <a:rPr lang="en-US" b="1" dirty="0">
                <a:solidFill>
                  <a:schemeClr val="tx1"/>
                </a:solidFill>
              </a:rPr>
              <a:t>Electronic Balances</a:t>
            </a:r>
          </a:p>
        </p:txBody>
      </p:sp>
      <p:sp>
        <p:nvSpPr>
          <p:cNvPr id="3" name="Content Placeholder 2">
            <a:extLst>
              <a:ext uri="{FF2B5EF4-FFF2-40B4-BE49-F238E27FC236}">
                <a16:creationId xmlns:a16="http://schemas.microsoft.com/office/drawing/2014/main" id="{3ABC349D-72AB-5A7A-BFDC-B8595CDF175F}"/>
              </a:ext>
            </a:extLst>
          </p:cNvPr>
          <p:cNvSpPr>
            <a:spLocks noGrp="1"/>
          </p:cNvSpPr>
          <p:nvPr>
            <p:ph idx="1"/>
          </p:nvPr>
        </p:nvSpPr>
        <p:spPr>
          <a:xfrm>
            <a:off x="676656" y="1327355"/>
            <a:ext cx="10753725" cy="5353664"/>
          </a:xfrm>
        </p:spPr>
        <p:txBody>
          <a:bodyPr>
            <a:normAutofit fontScale="92500" lnSpcReduction="10000"/>
          </a:bodyPr>
          <a:lstStyle/>
          <a:p>
            <a:pPr marL="457200" indent="-457200">
              <a:buFont typeface="+mj-lt"/>
              <a:buAutoNum type="arabicPeriod"/>
            </a:pPr>
            <a:r>
              <a:rPr lang="en-US" sz="4200" b="1" dirty="0"/>
              <a:t>Check the power source.</a:t>
            </a:r>
          </a:p>
          <a:p>
            <a:pPr marL="457200" indent="-457200">
              <a:buFont typeface="+mj-lt"/>
              <a:buAutoNum type="arabicPeriod"/>
            </a:pPr>
            <a:r>
              <a:rPr lang="en-US" sz="4200" b="1" dirty="0"/>
              <a:t>Check the unit of measure. (</a:t>
            </a:r>
            <a:r>
              <a:rPr lang="en-US" sz="4200" b="1" dirty="0">
                <a:solidFill>
                  <a:srgbClr val="0070C0"/>
                </a:solidFill>
              </a:rPr>
              <a:t>g</a:t>
            </a:r>
            <a:r>
              <a:rPr lang="en-US" sz="4200" b="1" dirty="0"/>
              <a:t> or oz.)</a:t>
            </a:r>
          </a:p>
          <a:p>
            <a:pPr marL="457200" indent="-457200">
              <a:buFont typeface="+mj-lt"/>
              <a:buAutoNum type="arabicPeriod"/>
            </a:pPr>
            <a:r>
              <a:rPr lang="en-US" sz="4200" b="1" dirty="0"/>
              <a:t>Zero the balance.</a:t>
            </a:r>
          </a:p>
          <a:p>
            <a:pPr marL="457200" indent="-457200">
              <a:buFont typeface="+mj-lt"/>
              <a:buAutoNum type="arabicPeriod"/>
            </a:pPr>
            <a:r>
              <a:rPr lang="en-US" sz="4200" b="1" dirty="0"/>
              <a:t>Center the weigh boat on the balance.</a:t>
            </a:r>
          </a:p>
          <a:p>
            <a:pPr marL="457200" indent="-457200">
              <a:buFont typeface="+mj-lt"/>
              <a:buAutoNum type="arabicPeriod"/>
            </a:pPr>
            <a:r>
              <a:rPr lang="en-US" sz="4200" b="1" dirty="0"/>
              <a:t>Tare/zero out the mass of the weigh boat.</a:t>
            </a:r>
          </a:p>
          <a:p>
            <a:pPr marL="457200" indent="-457200">
              <a:buFont typeface="+mj-lt"/>
              <a:buAutoNum type="arabicPeriod"/>
            </a:pPr>
            <a:r>
              <a:rPr lang="en-US" sz="4200" b="1" dirty="0"/>
              <a:t>Add the substance to the weigh boat and record the mass of the object.</a:t>
            </a:r>
          </a:p>
          <a:p>
            <a:pPr marL="457200" indent="-457200">
              <a:buFont typeface="+mj-lt"/>
              <a:buAutoNum type="arabicPeriod"/>
            </a:pPr>
            <a:r>
              <a:rPr lang="en-US" sz="4200" b="1" dirty="0"/>
              <a:t>Mass all the objects in the activity bag.</a:t>
            </a:r>
          </a:p>
          <a:p>
            <a:pPr marL="457200" indent="-457200">
              <a:buFont typeface="+mj-lt"/>
              <a:buAutoNum type="arabicPeriod"/>
            </a:pPr>
            <a:r>
              <a:rPr lang="en-US" sz="4200" b="1" dirty="0"/>
              <a:t>Remove the substance and re-zero the balance.</a:t>
            </a:r>
          </a:p>
          <a:p>
            <a:endParaRPr lang="en-US" dirty="0"/>
          </a:p>
        </p:txBody>
      </p:sp>
    </p:spTree>
    <p:extLst>
      <p:ext uri="{BB962C8B-B14F-4D97-AF65-F5344CB8AC3E}">
        <p14:creationId xmlns:p14="http://schemas.microsoft.com/office/powerpoint/2010/main" val="966319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2C7BA-B7EC-3912-C27C-A415FDAC57DD}"/>
              </a:ext>
            </a:extLst>
          </p:cNvPr>
          <p:cNvSpPr>
            <a:spLocks noGrp="1"/>
          </p:cNvSpPr>
          <p:nvPr>
            <p:ph type="title"/>
          </p:nvPr>
        </p:nvSpPr>
        <p:spPr>
          <a:xfrm>
            <a:off x="8173212" y="499533"/>
            <a:ext cx="3401568" cy="1920240"/>
          </a:xfrm>
        </p:spPr>
        <p:txBody>
          <a:bodyPr anchor="b">
            <a:normAutofit/>
          </a:bodyPr>
          <a:lstStyle/>
          <a:p>
            <a:r>
              <a:rPr lang="en-US" sz="4000" b="1">
                <a:solidFill>
                  <a:srgbClr val="FFFFFF"/>
                </a:solidFill>
              </a:rPr>
              <a:t>Get to know your equipment:</a:t>
            </a:r>
          </a:p>
        </p:txBody>
      </p:sp>
      <p:pic>
        <p:nvPicPr>
          <p:cNvPr id="4" name="Picture 3" descr="A scale with a container of blue substance and other objects on a table&#10;&#10;Description automatically generated with medium confidence">
            <a:extLst>
              <a:ext uri="{FF2B5EF4-FFF2-40B4-BE49-F238E27FC236}">
                <a16:creationId xmlns:a16="http://schemas.microsoft.com/office/drawing/2014/main" id="{CBAC4285-2CEA-582F-57AC-76705F581B41}"/>
              </a:ext>
            </a:extLst>
          </p:cNvPr>
          <p:cNvPicPr>
            <a:picLocks noChangeAspect="1"/>
          </p:cNvPicPr>
          <p:nvPr/>
        </p:nvPicPr>
        <p:blipFill rotWithShape="1">
          <a:blip r:embed="rId2">
            <a:extLst>
              <a:ext uri="{28A0092B-C50C-407E-A947-70E740481C1C}">
                <a14:useLocalDpi xmlns:a14="http://schemas.microsoft.com/office/drawing/2010/main" val="0"/>
              </a:ext>
            </a:extLst>
          </a:blip>
          <a:srcRect l="2717" r="13016"/>
          <a:stretch/>
        </p:blipFill>
        <p:spPr>
          <a:xfrm>
            <a:off x="633999" y="640080"/>
            <a:ext cx="6278529" cy="5588101"/>
          </a:xfrm>
          <a:prstGeom prst="rect">
            <a:avLst/>
          </a:prstGeom>
        </p:spPr>
      </p:pic>
      <p:sp>
        <p:nvSpPr>
          <p:cNvPr id="3" name="Content Placeholder 2">
            <a:extLst>
              <a:ext uri="{FF2B5EF4-FFF2-40B4-BE49-F238E27FC236}">
                <a16:creationId xmlns:a16="http://schemas.microsoft.com/office/drawing/2014/main" id="{7697FD84-5435-8FCB-2EEF-F02F5D41C236}"/>
              </a:ext>
            </a:extLst>
          </p:cNvPr>
          <p:cNvSpPr>
            <a:spLocks noGrp="1"/>
          </p:cNvSpPr>
          <p:nvPr>
            <p:ph idx="1"/>
          </p:nvPr>
        </p:nvSpPr>
        <p:spPr>
          <a:xfrm>
            <a:off x="8173212" y="2584663"/>
            <a:ext cx="3669018" cy="3358092"/>
          </a:xfrm>
        </p:spPr>
        <p:txBody>
          <a:bodyPr>
            <a:normAutofit/>
          </a:bodyPr>
          <a:lstStyle/>
          <a:p>
            <a:pPr>
              <a:buClr>
                <a:schemeClr val="bg1"/>
              </a:buClr>
              <a:buSzPct val="120000"/>
              <a:buFont typeface="Wingdings" panose="05000000000000000000" pitchFamily="2" charset="2"/>
              <a:buChar char="ü"/>
            </a:pPr>
            <a:r>
              <a:rPr lang="en-US" sz="3600" b="1" dirty="0"/>
              <a:t>Microscopes</a:t>
            </a:r>
          </a:p>
          <a:p>
            <a:pPr>
              <a:buClr>
                <a:schemeClr val="bg1"/>
              </a:buClr>
              <a:buSzPct val="120000"/>
              <a:buFont typeface="Wingdings" panose="05000000000000000000" pitchFamily="2" charset="2"/>
              <a:buChar char="ü"/>
            </a:pPr>
            <a:r>
              <a:rPr lang="en-US" sz="3600" b="1" dirty="0"/>
              <a:t>Glassware and    	plasticware</a:t>
            </a:r>
          </a:p>
          <a:p>
            <a:pPr>
              <a:buClr>
                <a:schemeClr val="bg1"/>
              </a:buClr>
              <a:buSzPct val="120000"/>
              <a:buFont typeface="Wingdings" panose="05000000000000000000" pitchFamily="2" charset="2"/>
              <a:buChar char="ü"/>
            </a:pPr>
            <a:r>
              <a:rPr lang="en-US" sz="3600" b="1" dirty="0"/>
              <a:t>Electronic 	balances</a:t>
            </a:r>
          </a:p>
        </p:txBody>
      </p:sp>
      <p:pic>
        <p:nvPicPr>
          <p:cNvPr id="5" name="Picture 4" descr="A black and white logo&#10;&#10;Description automatically generated">
            <a:extLst>
              <a:ext uri="{FF2B5EF4-FFF2-40B4-BE49-F238E27FC236}">
                <a16:creationId xmlns:a16="http://schemas.microsoft.com/office/drawing/2014/main" id="{124B7682-49DC-C48B-F33F-984765906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2695864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3B9C-E42C-3F66-073E-39A7B891414B}"/>
              </a:ext>
            </a:extLst>
          </p:cNvPr>
          <p:cNvSpPr>
            <a:spLocks noGrp="1"/>
          </p:cNvSpPr>
          <p:nvPr>
            <p:ph type="title"/>
          </p:nvPr>
        </p:nvSpPr>
        <p:spPr>
          <a:xfrm>
            <a:off x="709612" y="3500221"/>
            <a:ext cx="10772775" cy="2656622"/>
          </a:xfrm>
        </p:spPr>
        <p:txBody>
          <a:bodyPr>
            <a:normAutofit fontScale="90000"/>
          </a:bodyPr>
          <a:lstStyle/>
          <a:p>
            <a:pPr algn="ctr"/>
            <a:r>
              <a:rPr lang="en-US" sz="4900" b="1" dirty="0">
                <a:solidFill>
                  <a:schemeClr val="tx1"/>
                </a:solidFill>
              </a:rPr>
              <a:t>Carolina wishes to THANK the teachers, administrators, and County Office staff for choosing us to meet your planning needs and your students’ instructional needs.  We are excited and pleased to be your instructional partner.</a:t>
            </a:r>
            <a:br>
              <a:rPr lang="en-US" b="1" dirty="0">
                <a:solidFill>
                  <a:schemeClr val="tx1"/>
                </a:solidFill>
              </a:rPr>
            </a:br>
            <a:br>
              <a:rPr lang="en-US" b="1" dirty="0">
                <a:solidFill>
                  <a:schemeClr val="tx1"/>
                </a:solidFill>
              </a:rPr>
            </a:br>
            <a:r>
              <a:rPr lang="en-US" sz="4400" b="1" dirty="0">
                <a:solidFill>
                  <a:schemeClr val="tx1"/>
                </a:solidFill>
              </a:rPr>
              <a:t>For any questions, contact us at:</a:t>
            </a:r>
            <a:br>
              <a:rPr lang="en-US" sz="4400" b="1" dirty="0">
                <a:solidFill>
                  <a:schemeClr val="tx1"/>
                </a:solidFill>
              </a:rPr>
            </a:br>
            <a:r>
              <a:rPr lang="en-US" sz="4400" b="1" dirty="0">
                <a:solidFill>
                  <a:schemeClr val="tx1"/>
                </a:solidFill>
                <a:hlinkClick r:id="rId2"/>
              </a:rPr>
              <a:t>product@carolina.com</a:t>
            </a:r>
            <a:br>
              <a:rPr lang="en-US" b="1" dirty="0">
                <a:solidFill>
                  <a:schemeClr val="tx1"/>
                </a:solidFill>
              </a:rPr>
            </a:br>
            <a:endParaRPr lang="en-US" b="1" dirty="0">
              <a:solidFill>
                <a:schemeClr val="tx1"/>
              </a:solidFill>
            </a:endParaRPr>
          </a:p>
        </p:txBody>
      </p:sp>
      <p:pic>
        <p:nvPicPr>
          <p:cNvPr id="3" name="Picture 2" descr="A black and white logo&#10;&#10;Description automatically generated">
            <a:extLst>
              <a:ext uri="{FF2B5EF4-FFF2-40B4-BE49-F238E27FC236}">
                <a16:creationId xmlns:a16="http://schemas.microsoft.com/office/drawing/2014/main" id="{C997BFBA-7AAD-50D1-5D44-44D1A53D4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625" y="506744"/>
            <a:ext cx="4586749" cy="1228265"/>
          </a:xfrm>
          <a:prstGeom prst="rect">
            <a:avLst/>
          </a:prstGeom>
        </p:spPr>
      </p:pic>
    </p:spTree>
    <p:extLst>
      <p:ext uri="{BB962C8B-B14F-4D97-AF65-F5344CB8AC3E}">
        <p14:creationId xmlns:p14="http://schemas.microsoft.com/office/powerpoint/2010/main" val="852424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AA9CD-24E7-272D-9EFC-854ACA18C7DD}"/>
              </a:ext>
            </a:extLst>
          </p:cNvPr>
          <p:cNvSpPr txBox="1"/>
          <p:nvPr/>
        </p:nvSpPr>
        <p:spPr>
          <a:xfrm>
            <a:off x="3848746" y="286718"/>
            <a:ext cx="4494508" cy="646331"/>
          </a:xfrm>
          <a:prstGeom prst="rect">
            <a:avLst/>
          </a:prstGeom>
          <a:noFill/>
        </p:spPr>
        <p:txBody>
          <a:bodyPr wrap="square" rtlCol="0">
            <a:spAutoFit/>
          </a:bodyPr>
          <a:lstStyle/>
          <a:p>
            <a:r>
              <a:rPr lang="en-US" sz="3600" b="1" spc="-120" dirty="0">
                <a:latin typeface="+mj-lt"/>
                <a:ea typeface="+mj-ea"/>
                <a:cs typeface="+mj-cs"/>
              </a:rPr>
              <a:t>Helpful free content links</a:t>
            </a:r>
          </a:p>
        </p:txBody>
      </p:sp>
      <p:sp>
        <p:nvSpPr>
          <p:cNvPr id="9" name="TextBox 8">
            <a:extLst>
              <a:ext uri="{FF2B5EF4-FFF2-40B4-BE49-F238E27FC236}">
                <a16:creationId xmlns:a16="http://schemas.microsoft.com/office/drawing/2014/main" id="{DBCB7848-D239-153A-81AC-1448DC67FB88}"/>
              </a:ext>
            </a:extLst>
          </p:cNvPr>
          <p:cNvSpPr txBox="1"/>
          <p:nvPr/>
        </p:nvSpPr>
        <p:spPr>
          <a:xfrm>
            <a:off x="1015139" y="1534332"/>
            <a:ext cx="4757980" cy="4429098"/>
          </a:xfrm>
          <a:prstGeom prst="rect">
            <a:avLst/>
          </a:prstGeom>
          <a:noFill/>
        </p:spPr>
        <p:txBody>
          <a:bodyPr wrap="square" rtlCol="0">
            <a:spAutoFit/>
          </a:bodyPr>
          <a:lstStyle/>
          <a:p>
            <a:pPr marL="0" marR="0">
              <a:lnSpc>
                <a:spcPct val="107000"/>
              </a:lnSpc>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General Information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General Products and online catalog</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Articles and free activities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Science safety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Lab safety agreements - English and Spanish</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Organizing your space for safe, efficient and engaging lab activities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Buying guides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Returning to school safely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Closing up the lab</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95250">
              <a:lnSpc>
                <a:spcPct val="107000"/>
              </a:lnSpc>
              <a:spcBef>
                <a:spcPts val="0"/>
              </a:spcBef>
              <a:spcAft>
                <a:spcPts val="1125"/>
              </a:spcAft>
            </a:pPr>
            <a:r>
              <a:rPr lang="en-US" sz="1400" kern="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Microscopy Content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Get to know your microscope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Microscope buying guide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How to handle, store, and repair microscope slides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How to make microscope slides for science fair projects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Squash an onion and learn the true age of your cells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E7CD9AEE-3BEE-5636-2249-EBA8F5FFB164}"/>
              </a:ext>
            </a:extLst>
          </p:cNvPr>
          <p:cNvSpPr txBox="1"/>
          <p:nvPr/>
        </p:nvSpPr>
        <p:spPr>
          <a:xfrm>
            <a:off x="6418881" y="1534332"/>
            <a:ext cx="4757980" cy="3924536"/>
          </a:xfrm>
          <a:prstGeom prst="rect">
            <a:avLst/>
          </a:prstGeom>
          <a:noFill/>
        </p:spPr>
        <p:txBody>
          <a:bodyPr wrap="square" rtlCol="0">
            <a:spAutoFit/>
          </a:bodyPr>
          <a:lstStyle/>
          <a:p>
            <a:pPr marL="0" marR="0">
              <a:lnSpc>
                <a:spcPct val="107000"/>
              </a:lnSpc>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Glassware and Glassware Safety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Ultimate lab basics buying guide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5250" lvl="0" indent="-342900">
              <a:lnSpc>
                <a:spcPct val="107000"/>
              </a:lnSpc>
              <a:spcBef>
                <a:spcPts val="0"/>
              </a:spcBef>
              <a:spcAft>
                <a:spcPts val="1125"/>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6"/>
              </a:rPr>
              <a:t>Glassware and plasticware specifications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How to clean laboratory glassware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Infographic: Laboratory Glassware Basics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How to use a graduated cylinder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Solution preparation guide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Graduated cylinder practice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5250" lvl="0" indent="-342900">
              <a:lnSpc>
                <a:spcPct val="107000"/>
              </a:lnSpc>
              <a:spcBef>
                <a:spcPts val="0"/>
              </a:spcBef>
              <a:spcAft>
                <a:spcPts val="1125"/>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2"/>
              </a:rPr>
              <a:t>Accuracy of glassware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3"/>
              </a:rPr>
              <a:t>Infographic: How to Measure the Volume of Liquids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Balances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4"/>
              </a:rPr>
              <a:t>Balances buying guide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5"/>
              </a:rPr>
              <a:t>Electronic balance features video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79DB45A-C060-FCCC-CDD7-31A0C89822CC}"/>
              </a:ext>
            </a:extLst>
          </p:cNvPr>
          <p:cNvSpPr txBox="1"/>
          <p:nvPr/>
        </p:nvSpPr>
        <p:spPr>
          <a:xfrm>
            <a:off x="4313695" y="6060151"/>
            <a:ext cx="3564610" cy="584775"/>
          </a:xfrm>
          <a:prstGeom prst="rect">
            <a:avLst/>
          </a:prstGeom>
          <a:noFill/>
        </p:spPr>
        <p:txBody>
          <a:bodyPr wrap="square" rtlCol="0">
            <a:spAutoFit/>
          </a:bodyPr>
          <a:lstStyle/>
          <a:p>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For Assistance: email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6"/>
              </a:rPr>
              <a:t>product@carolina.com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5624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F59E7A-0BF8-7E86-1CC6-7118819B9498}"/>
              </a:ext>
            </a:extLst>
          </p:cNvPr>
          <p:cNvSpPr txBox="1"/>
          <p:nvPr/>
        </p:nvSpPr>
        <p:spPr>
          <a:xfrm>
            <a:off x="548640" y="548641"/>
            <a:ext cx="10888394" cy="5262979"/>
          </a:xfrm>
          <a:prstGeom prst="rect">
            <a:avLst/>
          </a:prstGeom>
          <a:noFill/>
        </p:spPr>
        <p:txBody>
          <a:bodyPr wrap="square" rtlCol="0">
            <a:spAutoFit/>
          </a:bodyPr>
          <a:lstStyle/>
          <a:p>
            <a:r>
              <a:rPr lang="en-US" sz="4800" b="1" dirty="0"/>
              <a:t>Features and Functions</a:t>
            </a:r>
          </a:p>
          <a:p>
            <a:endParaRPr lang="en-US" sz="3600" b="1" dirty="0"/>
          </a:p>
          <a:p>
            <a:pPr marL="571500" indent="-571500">
              <a:buFont typeface="Arial" panose="020B0604020202020204" pitchFamily="34" charset="0"/>
              <a:buChar char="•"/>
            </a:pPr>
            <a:r>
              <a:rPr lang="en-US" sz="3600" b="1" dirty="0"/>
              <a:t>Rotating Monocular Head</a:t>
            </a:r>
          </a:p>
          <a:p>
            <a:pPr marL="571500" indent="-571500">
              <a:buFont typeface="Arial" panose="020B0604020202020204" pitchFamily="34" charset="0"/>
              <a:buChar char="•"/>
            </a:pPr>
            <a:r>
              <a:rPr lang="en-US" sz="3600" b="1" dirty="0"/>
              <a:t>10 x eyepiece with pointer</a:t>
            </a:r>
          </a:p>
          <a:p>
            <a:pPr marL="571500" indent="-571500">
              <a:buFont typeface="Arial" panose="020B0604020202020204" pitchFamily="34" charset="0"/>
              <a:buChar char="•"/>
            </a:pPr>
            <a:r>
              <a:rPr lang="en-US" sz="3600" b="1" dirty="0"/>
              <a:t>Three Objective Lenses</a:t>
            </a:r>
          </a:p>
          <a:p>
            <a:pPr marL="571500" indent="-571500">
              <a:buFont typeface="Arial" panose="020B0604020202020204" pitchFamily="34" charset="0"/>
              <a:buChar char="•"/>
            </a:pPr>
            <a:r>
              <a:rPr lang="en-US" sz="3600" b="1" dirty="0"/>
              <a:t>Mechanical Stage</a:t>
            </a:r>
          </a:p>
          <a:p>
            <a:pPr marL="571500" indent="-571500">
              <a:buFont typeface="Arial" panose="020B0604020202020204" pitchFamily="34" charset="0"/>
              <a:buChar char="•"/>
            </a:pPr>
            <a:r>
              <a:rPr lang="en-US" sz="3600" b="1" dirty="0"/>
              <a:t>LED illumination with dimmer</a:t>
            </a:r>
          </a:p>
          <a:p>
            <a:pPr marL="571500" indent="-571500">
              <a:buFont typeface="Arial" panose="020B0604020202020204" pitchFamily="34" charset="0"/>
              <a:buChar char="•"/>
            </a:pPr>
            <a:r>
              <a:rPr lang="en-US" sz="3600" b="1" dirty="0"/>
              <a:t>Coarse and Fine Focus control</a:t>
            </a:r>
          </a:p>
          <a:p>
            <a:pPr marL="571500" indent="-571500">
              <a:buFont typeface="Arial" panose="020B0604020202020204" pitchFamily="34" charset="0"/>
              <a:buChar char="•"/>
            </a:pPr>
            <a:r>
              <a:rPr lang="en-US" sz="3600" b="1" dirty="0"/>
              <a:t>Iris Diaphragm </a:t>
            </a:r>
          </a:p>
        </p:txBody>
      </p:sp>
      <p:pic>
        <p:nvPicPr>
          <p:cNvPr id="2" name="Picture 1" descr="A black and white logo&#10;&#10;Description automatically generated">
            <a:extLst>
              <a:ext uri="{FF2B5EF4-FFF2-40B4-BE49-F238E27FC236}">
                <a16:creationId xmlns:a16="http://schemas.microsoft.com/office/drawing/2014/main" id="{B5C7DD20-C025-FF1B-1202-DA57237B6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pic>
        <p:nvPicPr>
          <p:cNvPr id="6" name="Picture 5" descr="Close-up of a microscope against a white background">
            <a:extLst>
              <a:ext uri="{FF2B5EF4-FFF2-40B4-BE49-F238E27FC236}">
                <a16:creationId xmlns:a16="http://schemas.microsoft.com/office/drawing/2014/main" id="{EF6CB3E7-E64A-ED30-37F8-BEDE3EE4107C}"/>
              </a:ext>
            </a:extLst>
          </p:cNvPr>
          <p:cNvPicPr>
            <a:picLocks noChangeAspect="1"/>
          </p:cNvPicPr>
          <p:nvPr/>
        </p:nvPicPr>
        <p:blipFill rotWithShape="1">
          <a:blip r:embed="rId3">
            <a:extLst>
              <a:ext uri="{28A0092B-C50C-407E-A947-70E740481C1C}">
                <a14:useLocalDpi xmlns:a14="http://schemas.microsoft.com/office/drawing/2010/main" val="0"/>
              </a:ext>
            </a:extLst>
          </a:blip>
          <a:srcRect r="17898"/>
          <a:stretch/>
        </p:blipFill>
        <p:spPr>
          <a:xfrm>
            <a:off x="7404874" y="1666568"/>
            <a:ext cx="4032160" cy="3274142"/>
          </a:xfrm>
          <a:prstGeom prst="rect">
            <a:avLst/>
          </a:prstGeom>
        </p:spPr>
      </p:pic>
    </p:spTree>
    <p:extLst>
      <p:ext uri="{BB962C8B-B14F-4D97-AF65-F5344CB8AC3E}">
        <p14:creationId xmlns:p14="http://schemas.microsoft.com/office/powerpoint/2010/main" val="86922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014F85-FF66-85EC-C449-2E3CE325E08D}"/>
              </a:ext>
            </a:extLst>
          </p:cNvPr>
          <p:cNvSpPr txBox="1"/>
          <p:nvPr/>
        </p:nvSpPr>
        <p:spPr>
          <a:xfrm>
            <a:off x="3193773" y="504447"/>
            <a:ext cx="6096000" cy="646331"/>
          </a:xfrm>
          <a:prstGeom prst="rect">
            <a:avLst/>
          </a:prstGeom>
          <a:noFill/>
        </p:spPr>
        <p:txBody>
          <a:bodyPr wrap="square">
            <a:spAutoFit/>
          </a:bodyPr>
          <a:lstStyle/>
          <a:p>
            <a:r>
              <a:rPr lang="en-US" sz="3600" b="1" dirty="0"/>
              <a:t>Rotating Monocular Head</a:t>
            </a:r>
          </a:p>
        </p:txBody>
      </p:sp>
      <p:pic>
        <p:nvPicPr>
          <p:cNvPr id="9" name="Picture 8">
            <a:extLst>
              <a:ext uri="{FF2B5EF4-FFF2-40B4-BE49-F238E27FC236}">
                <a16:creationId xmlns:a16="http://schemas.microsoft.com/office/drawing/2014/main" id="{0B006F62-B45A-1863-AC22-A9061E2CD694}"/>
              </a:ext>
            </a:extLst>
          </p:cNvPr>
          <p:cNvPicPr>
            <a:picLocks noChangeAspect="1"/>
          </p:cNvPicPr>
          <p:nvPr/>
        </p:nvPicPr>
        <p:blipFill>
          <a:blip r:embed="rId2"/>
          <a:stretch>
            <a:fillRect/>
          </a:stretch>
        </p:blipFill>
        <p:spPr>
          <a:xfrm>
            <a:off x="440483" y="1112342"/>
            <a:ext cx="3756265" cy="2515179"/>
          </a:xfrm>
          <a:prstGeom prst="rect">
            <a:avLst/>
          </a:prstGeom>
          <a:ln w="28575">
            <a:solidFill>
              <a:schemeClr val="tx1"/>
            </a:solidFill>
          </a:ln>
        </p:spPr>
      </p:pic>
      <p:pic>
        <p:nvPicPr>
          <p:cNvPr id="11" name="Picture 10">
            <a:extLst>
              <a:ext uri="{FF2B5EF4-FFF2-40B4-BE49-F238E27FC236}">
                <a16:creationId xmlns:a16="http://schemas.microsoft.com/office/drawing/2014/main" id="{1790135C-3DEE-4325-B6DA-5E7D6152FF28}"/>
              </a:ext>
            </a:extLst>
          </p:cNvPr>
          <p:cNvPicPr>
            <a:picLocks noChangeAspect="1"/>
          </p:cNvPicPr>
          <p:nvPr/>
        </p:nvPicPr>
        <p:blipFill>
          <a:blip r:embed="rId3"/>
          <a:stretch>
            <a:fillRect/>
          </a:stretch>
        </p:blipFill>
        <p:spPr>
          <a:xfrm>
            <a:off x="8101272" y="1131559"/>
            <a:ext cx="3455921" cy="2476743"/>
          </a:xfrm>
          <a:prstGeom prst="rect">
            <a:avLst/>
          </a:prstGeom>
          <a:ln w="28575">
            <a:solidFill>
              <a:schemeClr val="tx1"/>
            </a:solidFill>
          </a:ln>
        </p:spPr>
      </p:pic>
      <p:sp>
        <p:nvSpPr>
          <p:cNvPr id="13" name="TextBox 12">
            <a:extLst>
              <a:ext uri="{FF2B5EF4-FFF2-40B4-BE49-F238E27FC236}">
                <a16:creationId xmlns:a16="http://schemas.microsoft.com/office/drawing/2014/main" id="{09949019-265D-4983-D15A-3469B787F647}"/>
              </a:ext>
            </a:extLst>
          </p:cNvPr>
          <p:cNvSpPr txBox="1"/>
          <p:nvPr/>
        </p:nvSpPr>
        <p:spPr>
          <a:xfrm>
            <a:off x="3101011" y="3589083"/>
            <a:ext cx="6095999" cy="646331"/>
          </a:xfrm>
          <a:prstGeom prst="rect">
            <a:avLst/>
          </a:prstGeom>
          <a:noFill/>
        </p:spPr>
        <p:txBody>
          <a:bodyPr wrap="square">
            <a:spAutoFit/>
          </a:bodyPr>
          <a:lstStyle/>
          <a:p>
            <a:r>
              <a:rPr lang="en-US" sz="3600" b="1" dirty="0"/>
              <a:t>10 x eyepiece with pointer</a:t>
            </a:r>
          </a:p>
        </p:txBody>
      </p:sp>
      <p:pic>
        <p:nvPicPr>
          <p:cNvPr id="15" name="Picture 14">
            <a:extLst>
              <a:ext uri="{FF2B5EF4-FFF2-40B4-BE49-F238E27FC236}">
                <a16:creationId xmlns:a16="http://schemas.microsoft.com/office/drawing/2014/main" id="{98CDF053-4901-1A6F-351E-98BABB5E844B}"/>
              </a:ext>
            </a:extLst>
          </p:cNvPr>
          <p:cNvPicPr>
            <a:picLocks noChangeAspect="1"/>
          </p:cNvPicPr>
          <p:nvPr/>
        </p:nvPicPr>
        <p:blipFill>
          <a:blip r:embed="rId4"/>
          <a:stretch>
            <a:fillRect/>
          </a:stretch>
        </p:blipFill>
        <p:spPr>
          <a:xfrm>
            <a:off x="595624" y="4235414"/>
            <a:ext cx="2762640" cy="2327224"/>
          </a:xfrm>
          <a:prstGeom prst="rect">
            <a:avLst/>
          </a:prstGeom>
          <a:ln w="28575">
            <a:solidFill>
              <a:schemeClr val="tx1"/>
            </a:solidFill>
          </a:ln>
        </p:spPr>
      </p:pic>
      <p:pic>
        <p:nvPicPr>
          <p:cNvPr id="17" name="Picture 16">
            <a:extLst>
              <a:ext uri="{FF2B5EF4-FFF2-40B4-BE49-F238E27FC236}">
                <a16:creationId xmlns:a16="http://schemas.microsoft.com/office/drawing/2014/main" id="{C48C3F4C-9AEF-78EC-14CB-D9C47130245A}"/>
              </a:ext>
            </a:extLst>
          </p:cNvPr>
          <p:cNvPicPr>
            <a:picLocks noChangeAspect="1"/>
          </p:cNvPicPr>
          <p:nvPr/>
        </p:nvPicPr>
        <p:blipFill>
          <a:blip r:embed="rId5"/>
          <a:stretch>
            <a:fillRect/>
          </a:stretch>
        </p:blipFill>
        <p:spPr>
          <a:xfrm>
            <a:off x="8716051" y="4235414"/>
            <a:ext cx="2823699" cy="2327224"/>
          </a:xfrm>
          <a:prstGeom prst="rect">
            <a:avLst/>
          </a:prstGeom>
          <a:ln w="28575">
            <a:solidFill>
              <a:schemeClr val="tx1"/>
            </a:solidFill>
          </a:ln>
        </p:spPr>
      </p:pic>
      <p:sp>
        <p:nvSpPr>
          <p:cNvPr id="18" name="TextBox 17">
            <a:extLst>
              <a:ext uri="{FF2B5EF4-FFF2-40B4-BE49-F238E27FC236}">
                <a16:creationId xmlns:a16="http://schemas.microsoft.com/office/drawing/2014/main" id="{A1317FF0-8ED4-80D8-9479-3639143385E1}"/>
              </a:ext>
            </a:extLst>
          </p:cNvPr>
          <p:cNvSpPr txBox="1"/>
          <p:nvPr/>
        </p:nvSpPr>
        <p:spPr>
          <a:xfrm>
            <a:off x="3549690" y="4188426"/>
            <a:ext cx="5107611" cy="2400657"/>
          </a:xfrm>
          <a:prstGeom prst="rect">
            <a:avLst/>
          </a:prstGeom>
          <a:noFill/>
        </p:spPr>
        <p:txBody>
          <a:bodyPr wrap="square" rtlCol="0">
            <a:spAutoFit/>
          </a:bodyPr>
          <a:lstStyle/>
          <a:p>
            <a:r>
              <a:rPr lang="en-US" sz="3000" b="1" dirty="0"/>
              <a:t>WF   =  Wide Field </a:t>
            </a:r>
          </a:p>
          <a:p>
            <a:r>
              <a:rPr lang="en-US" sz="3000" b="1" dirty="0"/>
              <a:t>10 X (Magnification amount)    </a:t>
            </a:r>
          </a:p>
          <a:p>
            <a:r>
              <a:rPr lang="en-US" sz="3000" b="1" dirty="0"/>
              <a:t>18 MM  This is the aperture of the eyepiece ( amount of light coming out of the eyepiece) </a:t>
            </a:r>
          </a:p>
        </p:txBody>
      </p:sp>
      <p:pic>
        <p:nvPicPr>
          <p:cNvPr id="20" name="Picture 19">
            <a:extLst>
              <a:ext uri="{FF2B5EF4-FFF2-40B4-BE49-F238E27FC236}">
                <a16:creationId xmlns:a16="http://schemas.microsoft.com/office/drawing/2014/main" id="{A84E8845-3CA1-B9D0-9B3C-4E42DF21B77A}"/>
              </a:ext>
            </a:extLst>
          </p:cNvPr>
          <p:cNvPicPr>
            <a:picLocks noChangeAspect="1"/>
          </p:cNvPicPr>
          <p:nvPr/>
        </p:nvPicPr>
        <p:blipFill>
          <a:blip r:embed="rId6"/>
          <a:stretch>
            <a:fillRect/>
          </a:stretch>
        </p:blipFill>
        <p:spPr>
          <a:xfrm>
            <a:off x="4763662" y="1141169"/>
            <a:ext cx="2770695" cy="2457524"/>
          </a:xfrm>
          <a:prstGeom prst="rect">
            <a:avLst/>
          </a:prstGeom>
          <a:ln w="28575">
            <a:solidFill>
              <a:schemeClr val="tx1"/>
            </a:solidFill>
          </a:ln>
        </p:spPr>
      </p:pic>
      <p:pic>
        <p:nvPicPr>
          <p:cNvPr id="4" name="Graphic 3" descr="Line arrow: Straight with solid fill">
            <a:extLst>
              <a:ext uri="{FF2B5EF4-FFF2-40B4-BE49-F238E27FC236}">
                <a16:creationId xmlns:a16="http://schemas.microsoft.com/office/drawing/2014/main" id="{5D55073E-2D23-FC9B-31DA-0556E19A3B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233919">
            <a:off x="1890623" y="4724479"/>
            <a:ext cx="1942671" cy="914400"/>
          </a:xfrm>
          <a:prstGeom prst="rect">
            <a:avLst/>
          </a:prstGeom>
        </p:spPr>
      </p:pic>
    </p:spTree>
    <p:extLst>
      <p:ext uri="{BB962C8B-B14F-4D97-AF65-F5344CB8AC3E}">
        <p14:creationId xmlns:p14="http://schemas.microsoft.com/office/powerpoint/2010/main" val="426909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6300A-1A50-3301-112B-03DFBDC5C18E}"/>
              </a:ext>
            </a:extLst>
          </p:cNvPr>
          <p:cNvSpPr txBox="1"/>
          <p:nvPr/>
        </p:nvSpPr>
        <p:spPr>
          <a:xfrm>
            <a:off x="2749640" y="257014"/>
            <a:ext cx="8010265" cy="707886"/>
          </a:xfrm>
          <a:prstGeom prst="rect">
            <a:avLst/>
          </a:prstGeom>
          <a:noFill/>
        </p:spPr>
        <p:txBody>
          <a:bodyPr wrap="square" rtlCol="0">
            <a:spAutoFit/>
          </a:bodyPr>
          <a:lstStyle/>
          <a:p>
            <a:r>
              <a:rPr lang="en-US" sz="4000" b="1" dirty="0"/>
              <a:t>Defining the Objective Numbers</a:t>
            </a:r>
          </a:p>
        </p:txBody>
      </p:sp>
      <p:pic>
        <p:nvPicPr>
          <p:cNvPr id="4" name="Picture 3" descr="A close-up of a telescope&#10;&#10;Description automatically generated">
            <a:extLst>
              <a:ext uri="{FF2B5EF4-FFF2-40B4-BE49-F238E27FC236}">
                <a16:creationId xmlns:a16="http://schemas.microsoft.com/office/drawing/2014/main" id="{A238551F-2C78-66A2-C966-98CD17AB2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944" y="1053388"/>
            <a:ext cx="4817314" cy="3222284"/>
          </a:xfrm>
          <a:prstGeom prst="rect">
            <a:avLst/>
          </a:prstGeom>
          <a:ln w="28575">
            <a:solidFill>
              <a:schemeClr val="tx1"/>
            </a:solidFill>
          </a:ln>
        </p:spPr>
      </p:pic>
      <p:pic>
        <p:nvPicPr>
          <p:cNvPr id="6" name="Picture 5">
            <a:extLst>
              <a:ext uri="{FF2B5EF4-FFF2-40B4-BE49-F238E27FC236}">
                <a16:creationId xmlns:a16="http://schemas.microsoft.com/office/drawing/2014/main" id="{66CD79F5-3123-4B33-0D8E-1D6942D07082}"/>
              </a:ext>
            </a:extLst>
          </p:cNvPr>
          <p:cNvPicPr>
            <a:picLocks noChangeAspect="1"/>
          </p:cNvPicPr>
          <p:nvPr/>
        </p:nvPicPr>
        <p:blipFill>
          <a:blip r:embed="rId3"/>
          <a:stretch>
            <a:fillRect/>
          </a:stretch>
        </p:blipFill>
        <p:spPr>
          <a:xfrm>
            <a:off x="5289003" y="4334664"/>
            <a:ext cx="1745982" cy="2316618"/>
          </a:xfrm>
          <a:prstGeom prst="rect">
            <a:avLst/>
          </a:prstGeom>
          <a:ln w="19050">
            <a:solidFill>
              <a:schemeClr val="tx1"/>
            </a:solidFill>
          </a:ln>
        </p:spPr>
      </p:pic>
      <p:pic>
        <p:nvPicPr>
          <p:cNvPr id="8" name="Picture 7">
            <a:extLst>
              <a:ext uri="{FF2B5EF4-FFF2-40B4-BE49-F238E27FC236}">
                <a16:creationId xmlns:a16="http://schemas.microsoft.com/office/drawing/2014/main" id="{3CCB1530-8C0C-12EF-C1D1-7D6FA182A25E}"/>
              </a:ext>
            </a:extLst>
          </p:cNvPr>
          <p:cNvPicPr>
            <a:picLocks noChangeAspect="1"/>
          </p:cNvPicPr>
          <p:nvPr/>
        </p:nvPicPr>
        <p:blipFill>
          <a:blip r:embed="rId4"/>
          <a:stretch>
            <a:fillRect/>
          </a:stretch>
        </p:blipFill>
        <p:spPr>
          <a:xfrm>
            <a:off x="8541684" y="4334664"/>
            <a:ext cx="1442997" cy="2316619"/>
          </a:xfrm>
          <a:prstGeom prst="rect">
            <a:avLst/>
          </a:prstGeom>
          <a:ln w="19050">
            <a:solidFill>
              <a:schemeClr val="tx1"/>
            </a:solidFill>
          </a:ln>
        </p:spPr>
      </p:pic>
      <p:pic>
        <p:nvPicPr>
          <p:cNvPr id="10" name="Picture 9">
            <a:extLst>
              <a:ext uri="{FF2B5EF4-FFF2-40B4-BE49-F238E27FC236}">
                <a16:creationId xmlns:a16="http://schemas.microsoft.com/office/drawing/2014/main" id="{3AECB880-3093-439B-E6B6-136CF5AFDAD2}"/>
              </a:ext>
            </a:extLst>
          </p:cNvPr>
          <p:cNvPicPr>
            <a:picLocks noChangeAspect="1"/>
          </p:cNvPicPr>
          <p:nvPr/>
        </p:nvPicPr>
        <p:blipFill>
          <a:blip r:embed="rId5"/>
          <a:stretch>
            <a:fillRect/>
          </a:stretch>
        </p:blipFill>
        <p:spPr>
          <a:xfrm>
            <a:off x="1378216" y="4394786"/>
            <a:ext cx="2119102" cy="2262164"/>
          </a:xfrm>
          <a:prstGeom prst="rect">
            <a:avLst/>
          </a:prstGeom>
          <a:ln w="19050">
            <a:solidFill>
              <a:schemeClr val="tx1"/>
            </a:solidFill>
          </a:ln>
        </p:spPr>
      </p:pic>
    </p:spTree>
    <p:extLst>
      <p:ext uri="{BB962C8B-B14F-4D97-AF65-F5344CB8AC3E}">
        <p14:creationId xmlns:p14="http://schemas.microsoft.com/office/powerpoint/2010/main" val="192543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643CA-AE4A-0A04-01DA-C321EDA4BADF}"/>
              </a:ext>
            </a:extLst>
          </p:cNvPr>
          <p:cNvSpPr txBox="1"/>
          <p:nvPr/>
        </p:nvSpPr>
        <p:spPr>
          <a:xfrm>
            <a:off x="280219" y="647114"/>
            <a:ext cx="11636478" cy="3170099"/>
          </a:xfrm>
          <a:prstGeom prst="rect">
            <a:avLst/>
          </a:prstGeom>
          <a:noFill/>
        </p:spPr>
        <p:txBody>
          <a:bodyPr wrap="square">
            <a:spAutoFit/>
          </a:bodyPr>
          <a:lstStyle/>
          <a:p>
            <a:r>
              <a:rPr lang="en-US" sz="4000" b="1" i="1" dirty="0"/>
              <a:t>Total Magnification </a:t>
            </a:r>
            <a:r>
              <a:rPr lang="en-US" sz="3600" b="1" dirty="0"/>
              <a:t>= </a:t>
            </a:r>
            <a:r>
              <a:rPr lang="en-US" sz="3200" b="1" dirty="0"/>
              <a:t>eyepiece lens mag. X objective lens mag. </a:t>
            </a:r>
            <a:endParaRPr lang="en-US" sz="3600" b="1" dirty="0"/>
          </a:p>
          <a:p>
            <a:r>
              <a:rPr lang="en-US" sz="3200" b="1" dirty="0"/>
              <a:t>Examples: 10X eyepiece with a 4X Objective = 40X magnification. </a:t>
            </a:r>
          </a:p>
          <a:p>
            <a:r>
              <a:rPr lang="en-US" sz="3200" b="1" dirty="0"/>
              <a:t>                   10X Objective gives you 100X magnification  </a:t>
            </a:r>
          </a:p>
          <a:p>
            <a:r>
              <a:rPr lang="en-US" sz="3200" b="1" dirty="0"/>
              <a:t>                   40X Objective gives 400X viewing. </a:t>
            </a:r>
          </a:p>
          <a:p>
            <a:r>
              <a:rPr lang="en-US" sz="3200" b="1" dirty="0"/>
              <a:t>These three magnifications are the most standard usable powers in microscopy. </a:t>
            </a:r>
          </a:p>
        </p:txBody>
      </p:sp>
      <p:pic>
        <p:nvPicPr>
          <p:cNvPr id="2" name="Picture 1">
            <a:extLst>
              <a:ext uri="{FF2B5EF4-FFF2-40B4-BE49-F238E27FC236}">
                <a16:creationId xmlns:a16="http://schemas.microsoft.com/office/drawing/2014/main" id="{DA3DE499-1D71-F8E0-8AB7-29D3DF402343}"/>
              </a:ext>
            </a:extLst>
          </p:cNvPr>
          <p:cNvPicPr>
            <a:picLocks noChangeAspect="1"/>
          </p:cNvPicPr>
          <p:nvPr/>
        </p:nvPicPr>
        <p:blipFill>
          <a:blip r:embed="rId2"/>
          <a:stretch>
            <a:fillRect/>
          </a:stretch>
        </p:blipFill>
        <p:spPr>
          <a:xfrm>
            <a:off x="2535380" y="4026992"/>
            <a:ext cx="2592493" cy="2183894"/>
          </a:xfrm>
          <a:prstGeom prst="rect">
            <a:avLst/>
          </a:prstGeom>
          <a:ln w="28575">
            <a:solidFill>
              <a:schemeClr val="tx1"/>
            </a:solidFill>
          </a:ln>
        </p:spPr>
      </p:pic>
      <p:sp>
        <p:nvSpPr>
          <p:cNvPr id="4" name="TextBox 3">
            <a:extLst>
              <a:ext uri="{FF2B5EF4-FFF2-40B4-BE49-F238E27FC236}">
                <a16:creationId xmlns:a16="http://schemas.microsoft.com/office/drawing/2014/main" id="{B4FB131E-41B0-0051-1491-C37A411968CB}"/>
              </a:ext>
            </a:extLst>
          </p:cNvPr>
          <p:cNvSpPr txBox="1"/>
          <p:nvPr/>
        </p:nvSpPr>
        <p:spPr>
          <a:xfrm>
            <a:off x="5392332" y="4536917"/>
            <a:ext cx="872197" cy="923330"/>
          </a:xfrm>
          <a:prstGeom prst="rect">
            <a:avLst/>
          </a:prstGeom>
          <a:noFill/>
        </p:spPr>
        <p:txBody>
          <a:bodyPr wrap="square" rtlCol="0">
            <a:spAutoFit/>
          </a:bodyPr>
          <a:lstStyle/>
          <a:p>
            <a:r>
              <a:rPr lang="en-US" sz="5400" dirty="0"/>
              <a:t>X</a:t>
            </a:r>
          </a:p>
        </p:txBody>
      </p:sp>
      <p:pic>
        <p:nvPicPr>
          <p:cNvPr id="5" name="Picture 4">
            <a:extLst>
              <a:ext uri="{FF2B5EF4-FFF2-40B4-BE49-F238E27FC236}">
                <a16:creationId xmlns:a16="http://schemas.microsoft.com/office/drawing/2014/main" id="{D3EA61C9-5BB0-DAA0-44F8-E071D0B6F341}"/>
              </a:ext>
            </a:extLst>
          </p:cNvPr>
          <p:cNvPicPr>
            <a:picLocks noChangeAspect="1"/>
          </p:cNvPicPr>
          <p:nvPr/>
        </p:nvPicPr>
        <p:blipFill>
          <a:blip r:embed="rId3"/>
          <a:stretch>
            <a:fillRect/>
          </a:stretch>
        </p:blipFill>
        <p:spPr>
          <a:xfrm>
            <a:off x="6264529" y="4026992"/>
            <a:ext cx="2270160" cy="2183894"/>
          </a:xfrm>
          <a:prstGeom prst="rect">
            <a:avLst/>
          </a:prstGeom>
          <a:ln w="28575">
            <a:solidFill>
              <a:schemeClr val="tx1"/>
            </a:solidFill>
          </a:ln>
        </p:spPr>
      </p:pic>
      <p:pic>
        <p:nvPicPr>
          <p:cNvPr id="6" name="Picture 5" descr="A black and white logo&#10;&#10;Description automatically generated">
            <a:extLst>
              <a:ext uri="{FF2B5EF4-FFF2-40B4-BE49-F238E27FC236}">
                <a16:creationId xmlns:a16="http://schemas.microsoft.com/office/drawing/2014/main" id="{D47838AB-0F2B-DFF0-434F-BA4A7B11A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703" y="6112221"/>
            <a:ext cx="2339144" cy="626389"/>
          </a:xfrm>
          <a:prstGeom prst="rect">
            <a:avLst/>
          </a:prstGeom>
        </p:spPr>
      </p:pic>
    </p:spTree>
    <p:extLst>
      <p:ext uri="{BB962C8B-B14F-4D97-AF65-F5344CB8AC3E}">
        <p14:creationId xmlns:p14="http://schemas.microsoft.com/office/powerpoint/2010/main" val="3935063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15EB4E-D98D-43BB-7EA8-7D87499F43A5}"/>
              </a:ext>
            </a:extLst>
          </p:cNvPr>
          <p:cNvSpPr txBox="1"/>
          <p:nvPr/>
        </p:nvSpPr>
        <p:spPr>
          <a:xfrm>
            <a:off x="3379304" y="275847"/>
            <a:ext cx="5433391" cy="646331"/>
          </a:xfrm>
          <a:prstGeom prst="rect">
            <a:avLst/>
          </a:prstGeom>
          <a:noFill/>
        </p:spPr>
        <p:txBody>
          <a:bodyPr wrap="square">
            <a:spAutoFit/>
          </a:bodyPr>
          <a:lstStyle/>
          <a:p>
            <a:r>
              <a:rPr lang="en-US" sz="3600" b="1" dirty="0"/>
              <a:t>Three Objective Lenses</a:t>
            </a:r>
          </a:p>
        </p:txBody>
      </p:sp>
      <p:pic>
        <p:nvPicPr>
          <p:cNvPr id="4" name="Picture 3">
            <a:extLst>
              <a:ext uri="{FF2B5EF4-FFF2-40B4-BE49-F238E27FC236}">
                <a16:creationId xmlns:a16="http://schemas.microsoft.com/office/drawing/2014/main" id="{48D72E4D-79F7-D827-F0E7-D7A5D7D923D7}"/>
              </a:ext>
            </a:extLst>
          </p:cNvPr>
          <p:cNvPicPr>
            <a:picLocks noChangeAspect="1"/>
          </p:cNvPicPr>
          <p:nvPr/>
        </p:nvPicPr>
        <p:blipFill>
          <a:blip r:embed="rId2"/>
          <a:stretch>
            <a:fillRect/>
          </a:stretch>
        </p:blipFill>
        <p:spPr>
          <a:xfrm>
            <a:off x="9210713" y="1045978"/>
            <a:ext cx="2270160" cy="2183894"/>
          </a:xfrm>
          <a:prstGeom prst="rect">
            <a:avLst/>
          </a:prstGeom>
          <a:ln w="19050">
            <a:solidFill>
              <a:schemeClr val="tx1"/>
            </a:solidFill>
          </a:ln>
        </p:spPr>
      </p:pic>
      <p:pic>
        <p:nvPicPr>
          <p:cNvPr id="6" name="Picture 5">
            <a:extLst>
              <a:ext uri="{FF2B5EF4-FFF2-40B4-BE49-F238E27FC236}">
                <a16:creationId xmlns:a16="http://schemas.microsoft.com/office/drawing/2014/main" id="{EA64A403-A959-6E6A-14C3-8FDFF2EB8A3C}"/>
              </a:ext>
            </a:extLst>
          </p:cNvPr>
          <p:cNvPicPr>
            <a:picLocks noChangeAspect="1"/>
          </p:cNvPicPr>
          <p:nvPr/>
        </p:nvPicPr>
        <p:blipFill>
          <a:blip r:embed="rId3"/>
          <a:stretch>
            <a:fillRect/>
          </a:stretch>
        </p:blipFill>
        <p:spPr>
          <a:xfrm>
            <a:off x="522084" y="1045978"/>
            <a:ext cx="2616591" cy="2183894"/>
          </a:xfrm>
          <a:prstGeom prst="rect">
            <a:avLst/>
          </a:prstGeom>
          <a:ln w="19050">
            <a:solidFill>
              <a:schemeClr val="tx1"/>
            </a:solidFill>
          </a:ln>
        </p:spPr>
      </p:pic>
      <p:pic>
        <p:nvPicPr>
          <p:cNvPr id="8" name="Picture 7">
            <a:extLst>
              <a:ext uri="{FF2B5EF4-FFF2-40B4-BE49-F238E27FC236}">
                <a16:creationId xmlns:a16="http://schemas.microsoft.com/office/drawing/2014/main" id="{8AA665AB-AABB-D409-BF74-33FCC84630A2}"/>
              </a:ext>
            </a:extLst>
          </p:cNvPr>
          <p:cNvPicPr>
            <a:picLocks noChangeAspect="1"/>
          </p:cNvPicPr>
          <p:nvPr/>
        </p:nvPicPr>
        <p:blipFill>
          <a:blip r:embed="rId4"/>
          <a:stretch>
            <a:fillRect/>
          </a:stretch>
        </p:blipFill>
        <p:spPr>
          <a:xfrm>
            <a:off x="4719711" y="1005423"/>
            <a:ext cx="2954209" cy="2224449"/>
          </a:xfrm>
          <a:prstGeom prst="rect">
            <a:avLst/>
          </a:prstGeom>
          <a:ln w="19050">
            <a:solidFill>
              <a:schemeClr val="tx1"/>
            </a:solidFill>
          </a:ln>
        </p:spPr>
      </p:pic>
      <p:sp>
        <p:nvSpPr>
          <p:cNvPr id="9" name="TextBox 8">
            <a:extLst>
              <a:ext uri="{FF2B5EF4-FFF2-40B4-BE49-F238E27FC236}">
                <a16:creationId xmlns:a16="http://schemas.microsoft.com/office/drawing/2014/main" id="{3C69CA16-264F-81C4-0B1C-E7CE09D24E2F}"/>
              </a:ext>
            </a:extLst>
          </p:cNvPr>
          <p:cNvSpPr txBox="1"/>
          <p:nvPr/>
        </p:nvSpPr>
        <p:spPr>
          <a:xfrm>
            <a:off x="182880" y="3201727"/>
            <a:ext cx="11681441" cy="892552"/>
          </a:xfrm>
          <a:prstGeom prst="rect">
            <a:avLst/>
          </a:prstGeom>
          <a:noFill/>
        </p:spPr>
        <p:txBody>
          <a:bodyPr wrap="square" rtlCol="0">
            <a:spAutoFit/>
          </a:bodyPr>
          <a:lstStyle/>
          <a:p>
            <a:r>
              <a:rPr lang="en-US" dirty="0"/>
              <a:t>                    </a:t>
            </a:r>
            <a:r>
              <a:rPr lang="en-US" b="1" dirty="0"/>
              <a:t> </a:t>
            </a:r>
            <a:r>
              <a:rPr lang="en-US" sz="2800" b="1" dirty="0"/>
              <a:t>4 X                                                  10 X                                               40 X   </a:t>
            </a:r>
            <a:endParaRPr lang="en-US" b="1" dirty="0"/>
          </a:p>
          <a:p>
            <a:r>
              <a:rPr lang="en-US" sz="2400" b="1" dirty="0"/>
              <a:t>      40 magnification                                   100 magnification                             400 magnification</a:t>
            </a:r>
          </a:p>
        </p:txBody>
      </p:sp>
      <p:pic>
        <p:nvPicPr>
          <p:cNvPr id="11" name="Picture 10">
            <a:extLst>
              <a:ext uri="{FF2B5EF4-FFF2-40B4-BE49-F238E27FC236}">
                <a16:creationId xmlns:a16="http://schemas.microsoft.com/office/drawing/2014/main" id="{1B795077-F533-0A68-06DC-481EA56BABEC}"/>
              </a:ext>
            </a:extLst>
          </p:cNvPr>
          <p:cNvPicPr>
            <a:picLocks noChangeAspect="1"/>
          </p:cNvPicPr>
          <p:nvPr/>
        </p:nvPicPr>
        <p:blipFill>
          <a:blip r:embed="rId5"/>
          <a:stretch>
            <a:fillRect/>
          </a:stretch>
        </p:blipFill>
        <p:spPr>
          <a:xfrm>
            <a:off x="477840" y="4135957"/>
            <a:ext cx="2617625" cy="2452020"/>
          </a:xfrm>
          <a:prstGeom prst="rect">
            <a:avLst/>
          </a:prstGeom>
          <a:ln w="19050">
            <a:solidFill>
              <a:schemeClr val="tx1"/>
            </a:solidFill>
          </a:ln>
        </p:spPr>
      </p:pic>
      <p:pic>
        <p:nvPicPr>
          <p:cNvPr id="13" name="Picture 12">
            <a:extLst>
              <a:ext uri="{FF2B5EF4-FFF2-40B4-BE49-F238E27FC236}">
                <a16:creationId xmlns:a16="http://schemas.microsoft.com/office/drawing/2014/main" id="{83F35DA1-FF97-A710-C1C1-86D7F73F3DEF}"/>
              </a:ext>
            </a:extLst>
          </p:cNvPr>
          <p:cNvPicPr>
            <a:picLocks noChangeAspect="1"/>
          </p:cNvPicPr>
          <p:nvPr/>
        </p:nvPicPr>
        <p:blipFill>
          <a:blip r:embed="rId6"/>
          <a:stretch>
            <a:fillRect/>
          </a:stretch>
        </p:blipFill>
        <p:spPr>
          <a:xfrm>
            <a:off x="4991256" y="4075331"/>
            <a:ext cx="2474949" cy="2506822"/>
          </a:xfrm>
          <a:prstGeom prst="rect">
            <a:avLst/>
          </a:prstGeom>
          <a:ln w="19050">
            <a:solidFill>
              <a:schemeClr val="tx1"/>
            </a:solidFill>
          </a:ln>
        </p:spPr>
      </p:pic>
      <p:pic>
        <p:nvPicPr>
          <p:cNvPr id="15" name="Picture 14">
            <a:extLst>
              <a:ext uri="{FF2B5EF4-FFF2-40B4-BE49-F238E27FC236}">
                <a16:creationId xmlns:a16="http://schemas.microsoft.com/office/drawing/2014/main" id="{D03E1D30-F6F2-C2D6-E092-63927B423D0A}"/>
              </a:ext>
            </a:extLst>
          </p:cNvPr>
          <p:cNvPicPr>
            <a:picLocks noChangeAspect="1"/>
          </p:cNvPicPr>
          <p:nvPr/>
        </p:nvPicPr>
        <p:blipFill>
          <a:blip r:embed="rId7"/>
          <a:stretch>
            <a:fillRect/>
          </a:stretch>
        </p:blipFill>
        <p:spPr>
          <a:xfrm>
            <a:off x="9018863" y="4135957"/>
            <a:ext cx="2845458" cy="2255810"/>
          </a:xfrm>
          <a:prstGeom prst="rect">
            <a:avLst/>
          </a:prstGeom>
          <a:ln w="19050">
            <a:solidFill>
              <a:schemeClr val="tx1"/>
            </a:solidFill>
          </a:ln>
        </p:spPr>
      </p:pic>
    </p:spTree>
    <p:extLst>
      <p:ext uri="{BB962C8B-B14F-4D97-AF65-F5344CB8AC3E}">
        <p14:creationId xmlns:p14="http://schemas.microsoft.com/office/powerpoint/2010/main" val="49071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1CB2A-A0CB-AE12-3BEA-3D33B21C0F8F}"/>
              </a:ext>
            </a:extLst>
          </p:cNvPr>
          <p:cNvSpPr txBox="1"/>
          <p:nvPr/>
        </p:nvSpPr>
        <p:spPr>
          <a:xfrm>
            <a:off x="589935" y="1253616"/>
            <a:ext cx="10972800" cy="4524315"/>
          </a:xfrm>
          <a:prstGeom prst="rect">
            <a:avLst/>
          </a:prstGeom>
          <a:noFill/>
        </p:spPr>
        <p:txBody>
          <a:bodyPr wrap="square">
            <a:spAutoFit/>
          </a:bodyPr>
          <a:lstStyle/>
          <a:p>
            <a:pPr marL="571500" indent="-571500">
              <a:buFont typeface="Arial" panose="020B0604020202020204" pitchFamily="34" charset="0"/>
              <a:buChar char="•"/>
            </a:pPr>
            <a:r>
              <a:rPr lang="en-US" sz="3600" b="1" dirty="0"/>
              <a:t>The 40X is the most damaged objective from use of overly thick slides and using wet mounts with out a cover slip. </a:t>
            </a:r>
          </a:p>
          <a:p>
            <a:pPr marL="571500" indent="-571500">
              <a:buFont typeface="Arial" panose="020B0604020202020204" pitchFamily="34" charset="0"/>
              <a:buChar char="•"/>
            </a:pPr>
            <a:r>
              <a:rPr lang="en-US" sz="3600" b="1" dirty="0"/>
              <a:t>There is a very narrow margin of space </a:t>
            </a:r>
          </a:p>
          <a:p>
            <a:r>
              <a:rPr lang="en-US" sz="3600" b="1" dirty="0"/>
              <a:t>      between the 40 X objective and the slide. </a:t>
            </a:r>
          </a:p>
          <a:p>
            <a:pPr marL="571500" indent="-571500">
              <a:buFont typeface="Arial" panose="020B0604020202020204" pitchFamily="34" charset="0"/>
              <a:buChar char="•"/>
            </a:pPr>
            <a:r>
              <a:rPr lang="en-US" sz="3600" b="1" dirty="0"/>
              <a:t>To prevent damage to the Objective and Slide, </a:t>
            </a:r>
            <a:r>
              <a:rPr lang="en-US" sz="3600" b="1" i="1" dirty="0"/>
              <a:t>never</a:t>
            </a:r>
            <a:r>
              <a:rPr lang="en-US" sz="3600" b="1" dirty="0"/>
              <a:t> use an overly thick slide when using the 40X. </a:t>
            </a:r>
          </a:p>
          <a:p>
            <a:endParaRPr lang="en-US" sz="3600" dirty="0"/>
          </a:p>
        </p:txBody>
      </p:sp>
      <p:pic>
        <p:nvPicPr>
          <p:cNvPr id="4" name="Picture 3">
            <a:extLst>
              <a:ext uri="{FF2B5EF4-FFF2-40B4-BE49-F238E27FC236}">
                <a16:creationId xmlns:a16="http://schemas.microsoft.com/office/drawing/2014/main" id="{E6477EEE-DE25-B95A-1E1B-A277BBD59C0D}"/>
              </a:ext>
            </a:extLst>
          </p:cNvPr>
          <p:cNvPicPr>
            <a:picLocks noChangeAspect="1"/>
          </p:cNvPicPr>
          <p:nvPr/>
        </p:nvPicPr>
        <p:blipFill>
          <a:blip r:embed="rId2"/>
          <a:stretch>
            <a:fillRect/>
          </a:stretch>
        </p:blipFill>
        <p:spPr>
          <a:xfrm>
            <a:off x="1126697" y="5276278"/>
            <a:ext cx="2724150" cy="1571625"/>
          </a:xfrm>
          <a:prstGeom prst="rect">
            <a:avLst/>
          </a:prstGeom>
          <a:ln w="19050">
            <a:solidFill>
              <a:schemeClr val="tx1"/>
            </a:solidFill>
          </a:ln>
        </p:spPr>
      </p:pic>
      <p:pic>
        <p:nvPicPr>
          <p:cNvPr id="6" name="Picture 5">
            <a:extLst>
              <a:ext uri="{FF2B5EF4-FFF2-40B4-BE49-F238E27FC236}">
                <a16:creationId xmlns:a16="http://schemas.microsoft.com/office/drawing/2014/main" id="{EC593636-36DC-CC10-269B-6CC8714AB173}"/>
              </a:ext>
            </a:extLst>
          </p:cNvPr>
          <p:cNvPicPr>
            <a:picLocks noChangeAspect="1"/>
          </p:cNvPicPr>
          <p:nvPr/>
        </p:nvPicPr>
        <p:blipFill>
          <a:blip r:embed="rId3"/>
          <a:stretch>
            <a:fillRect/>
          </a:stretch>
        </p:blipFill>
        <p:spPr>
          <a:xfrm>
            <a:off x="7270466" y="5216775"/>
            <a:ext cx="1431345" cy="1484162"/>
          </a:xfrm>
          <a:prstGeom prst="rect">
            <a:avLst/>
          </a:prstGeom>
          <a:ln w="19050">
            <a:solidFill>
              <a:schemeClr val="tx1"/>
            </a:solidFill>
          </a:ln>
        </p:spPr>
      </p:pic>
      <p:pic>
        <p:nvPicPr>
          <p:cNvPr id="8" name="Picture 7">
            <a:extLst>
              <a:ext uri="{FF2B5EF4-FFF2-40B4-BE49-F238E27FC236}">
                <a16:creationId xmlns:a16="http://schemas.microsoft.com/office/drawing/2014/main" id="{B3D5D12B-D4C3-CFC4-E975-4042F29F3BD7}"/>
              </a:ext>
            </a:extLst>
          </p:cNvPr>
          <p:cNvPicPr>
            <a:picLocks noChangeAspect="1"/>
          </p:cNvPicPr>
          <p:nvPr/>
        </p:nvPicPr>
        <p:blipFill>
          <a:blip r:embed="rId4"/>
          <a:stretch>
            <a:fillRect/>
          </a:stretch>
        </p:blipFill>
        <p:spPr>
          <a:xfrm>
            <a:off x="9010619" y="5276278"/>
            <a:ext cx="2054684" cy="1392543"/>
          </a:xfrm>
          <a:prstGeom prst="rect">
            <a:avLst/>
          </a:prstGeom>
          <a:ln w="19050">
            <a:solidFill>
              <a:schemeClr val="tx1"/>
            </a:solidFill>
          </a:ln>
        </p:spPr>
      </p:pic>
      <p:pic>
        <p:nvPicPr>
          <p:cNvPr id="9" name="Picture 8">
            <a:extLst>
              <a:ext uri="{FF2B5EF4-FFF2-40B4-BE49-F238E27FC236}">
                <a16:creationId xmlns:a16="http://schemas.microsoft.com/office/drawing/2014/main" id="{6B3E00A2-2167-938C-3F52-F98C98924FDD}"/>
              </a:ext>
            </a:extLst>
          </p:cNvPr>
          <p:cNvPicPr>
            <a:picLocks noChangeAspect="1"/>
          </p:cNvPicPr>
          <p:nvPr/>
        </p:nvPicPr>
        <p:blipFill>
          <a:blip r:embed="rId5"/>
          <a:stretch>
            <a:fillRect/>
          </a:stretch>
        </p:blipFill>
        <p:spPr>
          <a:xfrm>
            <a:off x="9804166" y="2409947"/>
            <a:ext cx="1987199" cy="1575403"/>
          </a:xfrm>
          <a:prstGeom prst="rect">
            <a:avLst/>
          </a:prstGeom>
        </p:spPr>
      </p:pic>
      <p:pic>
        <p:nvPicPr>
          <p:cNvPr id="13" name="Picture 12">
            <a:extLst>
              <a:ext uri="{FF2B5EF4-FFF2-40B4-BE49-F238E27FC236}">
                <a16:creationId xmlns:a16="http://schemas.microsoft.com/office/drawing/2014/main" id="{E3F60D0C-9DF8-9003-73BB-F5F57B1D5971}"/>
              </a:ext>
            </a:extLst>
          </p:cNvPr>
          <p:cNvPicPr>
            <a:picLocks noChangeAspect="1"/>
          </p:cNvPicPr>
          <p:nvPr/>
        </p:nvPicPr>
        <p:blipFill>
          <a:blip r:embed="rId6"/>
          <a:stretch>
            <a:fillRect/>
          </a:stretch>
        </p:blipFill>
        <p:spPr>
          <a:xfrm>
            <a:off x="4244177" y="5180486"/>
            <a:ext cx="2717481" cy="1484162"/>
          </a:xfrm>
          <a:prstGeom prst="rect">
            <a:avLst/>
          </a:prstGeom>
          <a:ln w="19050">
            <a:solidFill>
              <a:schemeClr val="tx1"/>
            </a:solidFill>
          </a:ln>
        </p:spPr>
      </p:pic>
      <p:sp>
        <p:nvSpPr>
          <p:cNvPr id="2" name="TextBox 1">
            <a:extLst>
              <a:ext uri="{FF2B5EF4-FFF2-40B4-BE49-F238E27FC236}">
                <a16:creationId xmlns:a16="http://schemas.microsoft.com/office/drawing/2014/main" id="{55BE0E61-243B-7CDD-1B63-2C1453041244}"/>
              </a:ext>
            </a:extLst>
          </p:cNvPr>
          <p:cNvSpPr txBox="1"/>
          <p:nvPr/>
        </p:nvSpPr>
        <p:spPr>
          <a:xfrm>
            <a:off x="3987057" y="551680"/>
            <a:ext cx="4217886" cy="707886"/>
          </a:xfrm>
          <a:prstGeom prst="rect">
            <a:avLst/>
          </a:prstGeom>
          <a:noFill/>
        </p:spPr>
        <p:txBody>
          <a:bodyPr wrap="none" rtlCol="0">
            <a:spAutoFit/>
          </a:bodyPr>
          <a:lstStyle/>
          <a:p>
            <a:r>
              <a:rPr lang="en-US" sz="4000" b="1" dirty="0"/>
              <a:t>Damage Prevention</a:t>
            </a:r>
          </a:p>
        </p:txBody>
      </p:sp>
    </p:spTree>
    <p:extLst>
      <p:ext uri="{BB962C8B-B14F-4D97-AF65-F5344CB8AC3E}">
        <p14:creationId xmlns:p14="http://schemas.microsoft.com/office/powerpoint/2010/main" val="7791543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Metropolitan</Template>
  <TotalTime>2148</TotalTime>
  <Words>1845</Words>
  <Application>Microsoft Office PowerPoint</Application>
  <PresentationFormat>Widescreen</PresentationFormat>
  <Paragraphs>193</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Roboto</vt:lpstr>
      <vt:lpstr>Symbol</vt:lpstr>
      <vt:lpstr>Wingdings</vt:lpstr>
      <vt:lpstr>Metropolitan</vt:lpstr>
      <vt:lpstr>Carolina Biological Supply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First-Chemicals and PPE</vt:lpstr>
      <vt:lpstr>Safety First- Equipment</vt:lpstr>
      <vt:lpstr>Safety First-Students and Parents</vt:lpstr>
      <vt:lpstr>Get to know your equipment:</vt:lpstr>
      <vt:lpstr>Glassware and Plasticware</vt:lpstr>
      <vt:lpstr>Get to know your equipment:</vt:lpstr>
      <vt:lpstr>Electronic Balances</vt:lpstr>
      <vt:lpstr>Get to know your equipment:</vt:lpstr>
      <vt:lpstr>Carolina wishes to THANK the teachers, administrators, and County Office staff for choosing us to meet your planning needs and your students’ instructional needs.  We are excited and pleased to be your instructional partner.  For any questions, contact us at: product@carolina.com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Carolina Biological Supply </dc:title>
  <dc:creator>Mike King</dc:creator>
  <cp:lastModifiedBy>Jen Black</cp:lastModifiedBy>
  <cp:revision>101</cp:revision>
  <dcterms:created xsi:type="dcterms:W3CDTF">2023-07-13T13:47:43Z</dcterms:created>
  <dcterms:modified xsi:type="dcterms:W3CDTF">2023-09-13T15:00:52Z</dcterms:modified>
</cp:coreProperties>
</file>